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4" r:id="rId2"/>
    <p:sldMasterId id="2147483666" r:id="rId3"/>
  </p:sldMasterIdLst>
  <p:notesMasterIdLst>
    <p:notesMasterId r:id="rId17"/>
  </p:notesMasterIdLst>
  <p:handoutMasterIdLst>
    <p:handoutMasterId r:id="rId18"/>
  </p:handoutMasterIdLst>
  <p:sldIdLst>
    <p:sldId id="268" r:id="rId4"/>
    <p:sldId id="267" r:id="rId5"/>
    <p:sldId id="333" r:id="rId6"/>
    <p:sldId id="2879" r:id="rId7"/>
    <p:sldId id="2857" r:id="rId8"/>
    <p:sldId id="350" r:id="rId9"/>
    <p:sldId id="2880" r:id="rId10"/>
    <p:sldId id="2858" r:id="rId11"/>
    <p:sldId id="2881" r:id="rId12"/>
    <p:sldId id="2877" r:id="rId13"/>
    <p:sldId id="2878" r:id="rId14"/>
    <p:sldId id="2860" r:id="rId15"/>
    <p:sldId id="358" r:id="rId16"/>
  </p:sldIdLst>
  <p:sldSz cx="12192000" cy="6858000"/>
  <p:notesSz cx="6858000" cy="9144000"/>
  <p:embeddedFontLst>
    <p:embeddedFont>
      <p:font typeface="华文隶书" panose="02010800040101010101" pitchFamily="2" charset="-122"/>
      <p:regular r:id="rId19"/>
    </p:embeddedFont>
    <p:embeddedFont>
      <p:font typeface="宋体" panose="02010600030101010101" pitchFamily="2" charset="-122"/>
      <p:regular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281" userDrawn="1">
          <p15:clr>
            <a:srgbClr val="A4A3A4"/>
          </p15:clr>
        </p15:guide>
        <p15:guide id="3" orient="horz" pos="20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4182"/>
    <a:srgbClr val="F89B34"/>
    <a:srgbClr val="014C67"/>
    <a:srgbClr val="03A7E0"/>
    <a:srgbClr val="06101A"/>
    <a:srgbClr val="2B2B2B"/>
    <a:srgbClr val="061D34"/>
    <a:srgbClr val="000000"/>
    <a:srgbClr val="020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73" autoAdjust="0"/>
    <p:restoredTop sz="93988" autoAdjust="0"/>
  </p:normalViewPr>
  <p:slideViewPr>
    <p:cSldViewPr snapToGrid="0" showGuides="1">
      <p:cViewPr varScale="1">
        <p:scale>
          <a:sx n="105" d="100"/>
          <a:sy n="105" d="100"/>
        </p:scale>
        <p:origin x="984" y="84"/>
      </p:cViewPr>
      <p:guideLst>
        <p:guide pos="4281"/>
        <p:guide orient="horz" pos="20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612"/>
    </p:cViewPr>
  </p:sorterViewPr>
  <p:notesViewPr>
    <p:cSldViewPr snapToGrid="0">
      <p:cViewPr varScale="1">
        <p:scale>
          <a:sx n="81" d="100"/>
          <a:sy n="81" d="100"/>
        </p:scale>
        <p:origin x="247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ags" Target="tags/tag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9FA87-209A-489F-94A5-38ECCF6AC308}" type="datetimeFigureOut">
              <a:rPr lang="zh-CN" altLang="en-US" smtClean="0">
                <a:latin typeface="OPPOSans R" panose="00020600040101010101" pitchFamily="18" charset="-122"/>
                <a:ea typeface="OPPOSans R" panose="00020600040101010101" pitchFamily="18" charset="-122"/>
              </a:rPr>
              <a:t>2024/7/8</a:t>
            </a:fld>
            <a:endParaRPr lang="zh-CN" altLang="en-US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B57B8-E548-44F9-9DF4-EB5F7BA06D32}" type="slidenum">
              <a:rPr lang="zh-CN" altLang="en-US" smtClean="0">
                <a:latin typeface="OPPOSans R" panose="00020600040101010101" pitchFamily="18" charset="-122"/>
                <a:ea typeface="OPPOSans R" panose="00020600040101010101" pitchFamily="18" charset="-122"/>
              </a:rPr>
              <a:t>‹#›</a:t>
            </a:fld>
            <a:endParaRPr lang="zh-CN" altLang="en-US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4D7E844-ADBA-40E2-B1A2-E2A6DC16F794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CD09B5DD-89C4-4D98-8297-8D689BC354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POSans R" panose="00020600040101010101" pitchFamily="18" charset="-122"/>
        <a:ea typeface="OPPOSans R" panose="00020600040101010101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POSans R" panose="00020600040101010101" pitchFamily="18" charset="-122"/>
        <a:ea typeface="OPPOSans R" panose="00020600040101010101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POSans R" panose="00020600040101010101" pitchFamily="18" charset="-122"/>
        <a:ea typeface="OPPOSans R" panose="00020600040101010101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POSans R" panose="00020600040101010101" pitchFamily="18" charset="-122"/>
        <a:ea typeface="OPPOSans R" panose="00020600040101010101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POSans R" panose="00020600040101010101" pitchFamily="18" charset="-122"/>
        <a:ea typeface="OPPOSans R" panose="00020600040101010101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538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521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93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080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348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208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  <a:extLst>
                <a:ext uri="{35155182-B16C-46BC-9424-99874614C6A1}">
                  <wpsdc:indentchars xmlns:lc="http://schemas.openxmlformats.org/drawingml/2006/lockedCanvas" xmlns="" xmlns:wpsdc="http://www.wps.cn/officeDocument/2017/drawingmlCustomData" val="200" checksum="59296752"/>
                </a:ext>
              </a:extLst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9B5DD-89C4-4D98-8297-8D689BC3541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583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穿着白色衣服的人&#10;&#10;中度可信度描述已自动生成"/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b="12425"/>
          <a:stretch>
            <a:fillRect/>
          </a:stretch>
        </p:blipFill>
        <p:spPr>
          <a:xfrm>
            <a:off x="-77821" y="0"/>
            <a:ext cx="6172324" cy="6903879"/>
          </a:xfrm>
          <a:prstGeom prst="rect">
            <a:avLst/>
          </a:prstGeom>
        </p:spPr>
      </p:pic>
      <p:pic>
        <p:nvPicPr>
          <p:cNvPr id="8" name="图片 7" descr="穿着白色衣服的人&#10;&#10;中度可信度描述已自动生成"/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b="12921"/>
          <a:stretch>
            <a:fillRect/>
          </a:stretch>
        </p:blipFill>
        <p:spPr>
          <a:xfrm>
            <a:off x="6097498" y="1"/>
            <a:ext cx="6172324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83479-FBFB-4CB9-8DA4-1D907B70FDCA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4B235-8349-49D5-AD04-E4770AA92C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83479-FBFB-4CB9-8DA4-1D907B70FDCA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4B235-8349-49D5-AD04-E4770AA92C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83479-FBFB-4CB9-8DA4-1D907B70FDCA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4B235-8349-49D5-AD04-E4770AA92C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83479-FBFB-4CB9-8DA4-1D907B70FDCA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4B235-8349-49D5-AD04-E4770AA92C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83479-FBFB-4CB9-8DA4-1D907B70FDCA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4B235-8349-49D5-AD04-E4770AA92C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83479-FBFB-4CB9-8DA4-1D907B70FDCA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4B235-8349-49D5-AD04-E4770AA92C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83479-FBFB-4CB9-8DA4-1D907B70FDCA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4B235-8349-49D5-AD04-E4770AA92C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EF280E31-BB4D-47BD-AF58-855ACDD09270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9921013-BDBA-44CE-AD02-0FF8546258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2pPr>
            <a:lvl3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3pPr>
            <a:lvl4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4pPr>
            <a:lvl5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EF280E31-BB4D-47BD-AF58-855ACDD09270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9921013-BDBA-44CE-AD02-0FF8546258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EF280E31-BB4D-47BD-AF58-855ACDD09270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9921013-BDBA-44CE-AD02-0FF8546258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穿着白色衣服的人&#10;&#10;中度可信度描述已自动生成"/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b="12425"/>
          <a:stretch>
            <a:fillRect/>
          </a:stretch>
        </p:blipFill>
        <p:spPr>
          <a:xfrm>
            <a:off x="-77821" y="0"/>
            <a:ext cx="6172324" cy="6903879"/>
          </a:xfrm>
          <a:prstGeom prst="rect">
            <a:avLst/>
          </a:prstGeom>
        </p:spPr>
      </p:pic>
      <p:pic>
        <p:nvPicPr>
          <p:cNvPr id="8" name="图片 7" descr="穿着白色衣服的人&#10;&#10;中度可信度描述已自动生成"/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b="12921"/>
          <a:stretch>
            <a:fillRect/>
          </a:stretch>
        </p:blipFill>
        <p:spPr>
          <a:xfrm>
            <a:off x="6097498" y="1"/>
            <a:ext cx="6172324" cy="6858000"/>
          </a:xfrm>
          <a:prstGeom prst="rect">
            <a:avLst/>
          </a:prstGeom>
        </p:spPr>
      </p:pic>
      <p:pic>
        <p:nvPicPr>
          <p:cNvPr id="9" name="图片 8" descr="图片包含 游戏机, 灯, 灯光&#10;&#10;描述已自动生成"/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4" t="19338" b="11979"/>
          <a:stretch>
            <a:fillRect/>
          </a:stretch>
        </p:blipFill>
        <p:spPr>
          <a:xfrm flipH="1">
            <a:off x="-12700" y="0"/>
            <a:ext cx="12217400" cy="68580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2pPr>
            <a:lvl3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3pPr>
            <a:lvl4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4pPr>
            <a:lvl5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2pPr>
            <a:lvl3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3pPr>
            <a:lvl4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4pPr>
            <a:lvl5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EF280E31-BB4D-47BD-AF58-855ACDD09270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9921013-BDBA-44CE-AD02-0FF8546258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2pPr>
            <a:lvl3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3pPr>
            <a:lvl4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4pPr>
            <a:lvl5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2pPr>
            <a:lvl3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3pPr>
            <a:lvl4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4pPr>
            <a:lvl5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EF280E31-BB4D-47BD-AF58-855ACDD09270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9921013-BDBA-44CE-AD02-0FF8546258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EF280E31-BB4D-47BD-AF58-855ACDD09270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9921013-BDBA-44CE-AD02-0FF8546258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EF280E31-BB4D-47BD-AF58-855ACDD09270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9921013-BDBA-44CE-AD02-0FF8546258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>
              <a:defRPr sz="2800">
                <a:latin typeface="OPPOSans R" panose="00020600040101010101" pitchFamily="18" charset="-122"/>
                <a:ea typeface="OPPOSans R" panose="00020600040101010101" pitchFamily="18" charset="-122"/>
              </a:defRPr>
            </a:lvl2pPr>
            <a:lvl3pPr>
              <a:defRPr sz="2400">
                <a:latin typeface="OPPOSans R" panose="00020600040101010101" pitchFamily="18" charset="-122"/>
                <a:ea typeface="OPPOSans R" panose="00020600040101010101" pitchFamily="18" charset="-122"/>
              </a:defRPr>
            </a:lvl3pPr>
            <a:lvl4pPr>
              <a:defRPr sz="2000">
                <a:latin typeface="OPPOSans R" panose="00020600040101010101" pitchFamily="18" charset="-122"/>
                <a:ea typeface="OPPOSans R" panose="00020600040101010101" pitchFamily="18" charset="-122"/>
              </a:defRPr>
            </a:lvl4pPr>
            <a:lvl5pPr>
              <a:defRPr sz="2000">
                <a:latin typeface="OPPOSans R" panose="00020600040101010101" pitchFamily="18" charset="-122"/>
                <a:ea typeface="OPPOSans R" panose="00020600040101010101" pitchFamily="18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EF280E31-BB4D-47BD-AF58-855ACDD09270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9921013-BDBA-44CE-AD02-0FF8546258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EF280E31-BB4D-47BD-AF58-855ACDD09270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9921013-BDBA-44CE-AD02-0FF8546258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2pPr>
            <a:lvl3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3pPr>
            <a:lvl4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4pPr>
            <a:lvl5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EF280E31-BB4D-47BD-AF58-855ACDD09270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9921013-BDBA-44CE-AD02-0FF8546258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  <a:lvl2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2pPr>
            <a:lvl3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3pPr>
            <a:lvl4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4pPr>
            <a:lvl5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EF280E31-BB4D-47BD-AF58-855ACDD09270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OPPOSans R" panose="00020600040101010101" pitchFamily="18" charset="-122"/>
                <a:ea typeface="OPPOSans R" panose="00020600040101010101" pitchFamily="18" charset="-122"/>
              </a:defRPr>
            </a:lvl1pPr>
          </a:lstStyle>
          <a:p>
            <a:fld id="{A9921013-BDBA-44CE-AD02-0FF8546258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穿着白色衣服的人&#10;&#10;中度可信度描述已自动生成"/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b="12425"/>
          <a:stretch>
            <a:fillRect/>
          </a:stretch>
        </p:blipFill>
        <p:spPr>
          <a:xfrm>
            <a:off x="-77821" y="0"/>
            <a:ext cx="6172324" cy="6903879"/>
          </a:xfrm>
          <a:prstGeom prst="rect">
            <a:avLst/>
          </a:prstGeom>
        </p:spPr>
      </p:pic>
      <p:pic>
        <p:nvPicPr>
          <p:cNvPr id="8" name="图片 7" descr="穿着白色衣服的人&#10;&#10;中度可信度描述已自动生成"/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b="12921"/>
          <a:stretch>
            <a:fillRect/>
          </a:stretch>
        </p:blipFill>
        <p:spPr>
          <a:xfrm>
            <a:off x="6097498" y="1"/>
            <a:ext cx="6172324" cy="6858000"/>
          </a:xfrm>
          <a:prstGeom prst="rect">
            <a:avLst/>
          </a:prstGeom>
        </p:spPr>
      </p:pic>
      <p:pic>
        <p:nvPicPr>
          <p:cNvPr id="9" name="图片 8" descr="图片包含 游戏机, 建筑, 键盘&#10;&#10;描述已自动生成"/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" b="16409"/>
          <a:stretch>
            <a:fillRect/>
          </a:stretch>
        </p:blipFill>
        <p:spPr>
          <a:xfrm flipH="1">
            <a:off x="-2" y="0"/>
            <a:ext cx="1219200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穿着白色衣服的人&#10;&#10;中度可信度描述已自动生成"/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b="12425"/>
          <a:stretch>
            <a:fillRect/>
          </a:stretch>
        </p:blipFill>
        <p:spPr>
          <a:xfrm>
            <a:off x="-77821" y="0"/>
            <a:ext cx="6172324" cy="6903879"/>
          </a:xfrm>
          <a:prstGeom prst="rect">
            <a:avLst/>
          </a:prstGeom>
        </p:spPr>
      </p:pic>
      <p:pic>
        <p:nvPicPr>
          <p:cNvPr id="8" name="图片 7" descr="穿着白色衣服的人&#10;&#10;中度可信度描述已自动生成"/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b="12921"/>
          <a:stretch>
            <a:fillRect/>
          </a:stretch>
        </p:blipFill>
        <p:spPr>
          <a:xfrm>
            <a:off x="6097498" y="1"/>
            <a:ext cx="6172324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83479-FBFB-4CB9-8DA4-1D907B70FDCA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4B235-8349-49D5-AD04-E4770AA92C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83479-FBFB-4CB9-8DA4-1D907B70FDCA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4B235-8349-49D5-AD04-E4770AA92C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83479-FBFB-4CB9-8DA4-1D907B70FDCA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4B235-8349-49D5-AD04-E4770AA92C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983479-FBFB-4CB9-8DA4-1D907B70FDCA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B4B235-8349-49D5-AD04-E4770AA92C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穿着白色衣服的人&#10;&#10;中度可信度描述已自动生成"/>
          <p:cNvPicPr>
            <a:picLocks noChangeAspect="1"/>
          </p:cNvPicPr>
          <p:nvPr/>
        </p:nvPicPr>
        <p:blipFill rotWithShape="1">
          <a:blip r:embed="rId1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b="12425"/>
          <a:stretch>
            <a:fillRect/>
          </a:stretch>
        </p:blipFill>
        <p:spPr>
          <a:xfrm>
            <a:off x="-77821" y="0"/>
            <a:ext cx="6172324" cy="6903879"/>
          </a:xfrm>
          <a:prstGeom prst="rect">
            <a:avLst/>
          </a:prstGeom>
        </p:spPr>
      </p:pic>
      <p:pic>
        <p:nvPicPr>
          <p:cNvPr id="9" name="图片 8" descr="穿着白色衣服的人&#10;&#10;中度可信度描述已自动生成"/>
          <p:cNvPicPr>
            <a:picLocks noChangeAspect="1"/>
          </p:cNvPicPr>
          <p:nvPr/>
        </p:nvPicPr>
        <p:blipFill rotWithShape="1">
          <a:blip r:embed="rId13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b="12921"/>
          <a:stretch>
            <a:fillRect/>
          </a:stretch>
        </p:blipFill>
        <p:spPr>
          <a:xfrm>
            <a:off x="6097498" y="1"/>
            <a:ext cx="6172324" cy="6858000"/>
          </a:xfrm>
          <a:prstGeom prst="rect">
            <a:avLst/>
          </a:prstGeom>
        </p:spPr>
      </p:pic>
      <p:pic>
        <p:nvPicPr>
          <p:cNvPr id="10" name="图片 9" descr="图片包含 游戏机, 灯, 灯光&#10;&#10;描述已自动生成"/>
          <p:cNvPicPr>
            <a:picLocks noChangeAspect="1"/>
          </p:cNvPicPr>
          <p:nvPr userDrawn="1"/>
        </p:nvPicPr>
        <p:blipFill rotWithShape="1">
          <a:blip r:embed="rId1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4" t="19338" b="11979"/>
          <a:stretch>
            <a:fillRect/>
          </a:stretch>
        </p:blipFill>
        <p:spPr>
          <a:xfrm flipH="1">
            <a:off x="-12700" y="0"/>
            <a:ext cx="12217400" cy="6858000"/>
          </a:xfrm>
          <a:prstGeom prst="roundRect">
            <a:avLst>
              <a:gd name="adj" fmla="val 0"/>
            </a:avLst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9" Type="http://schemas.openxmlformats.org/officeDocument/2006/relationships/image" Target="../media/image7.jpeg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slideLayout" Target="../slideLayouts/slideLayout2.xml"/><Relationship Id="rId40" Type="http://schemas.openxmlformats.org/officeDocument/2006/relationships/image" Target="../media/image6.pn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8" Type="http://schemas.openxmlformats.org/officeDocument/2006/relationships/tags" Target="../tags/tag9.xml"/><Relationship Id="rId3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3000">
              <a:schemeClr val="accent2"/>
            </a:gs>
            <a:gs pos="100000">
              <a:schemeClr val="accent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7313751" y="0"/>
            <a:ext cx="4878249" cy="6858000"/>
          </a:xfrm>
          <a:prstGeom prst="rect">
            <a:avLst/>
          </a:prstGeom>
          <a:gradFill>
            <a:gsLst>
              <a:gs pos="63000">
                <a:srgbClr val="00418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-373912" y="0"/>
            <a:ext cx="8784705" cy="6858000"/>
          </a:xfrm>
          <a:prstGeom prst="roundRect">
            <a:avLst>
              <a:gd name="adj" fmla="val 59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穿着白色衣服的人&#10;&#10;中度可信度描述已自动生成"/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 b="12921"/>
          <a:stretch>
            <a:fillRect/>
          </a:stretch>
        </p:blipFill>
        <p:spPr>
          <a:xfrm>
            <a:off x="-373912" y="1"/>
            <a:ext cx="8812412" cy="6858000"/>
          </a:xfrm>
          <a:prstGeom prst="roundRect">
            <a:avLst>
              <a:gd name="adj" fmla="val 6656"/>
            </a:avLst>
          </a:prstGeom>
        </p:spPr>
      </p:pic>
      <p:pic>
        <p:nvPicPr>
          <p:cNvPr id="36" name="图片 35" descr="图片包含 游戏机, 灯, 灯光&#10;&#10;描述已自动生成"/>
          <p:cNvPicPr>
            <a:picLocks noChangeAspect="1"/>
          </p:cNvPicPr>
          <p:nvPr/>
        </p:nvPicPr>
        <p:blipFill rotWithShape="1"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4"/>
          <a:stretch>
            <a:fillRect/>
          </a:stretch>
        </p:blipFill>
        <p:spPr>
          <a:xfrm flipH="1">
            <a:off x="-152612" y="-15594"/>
            <a:ext cx="8563194" cy="6873949"/>
          </a:xfrm>
          <a:prstGeom prst="roundRect">
            <a:avLst>
              <a:gd name="adj" fmla="val 5605"/>
            </a:avLst>
          </a:prstGeom>
        </p:spPr>
      </p:pic>
      <p:sp>
        <p:nvSpPr>
          <p:cNvPr id="30" name="文本框 29"/>
          <p:cNvSpPr txBox="1"/>
          <p:nvPr/>
        </p:nvSpPr>
        <p:spPr>
          <a:xfrm>
            <a:off x="539750" y="2423160"/>
            <a:ext cx="6257925" cy="1029970"/>
          </a:xfrm>
          <a:prstGeom prst="rect">
            <a:avLst/>
          </a:prstGeom>
          <a:noFill/>
          <a:effectLst/>
        </p:spPr>
        <p:txBody>
          <a:bodyPr wrap="square" lIns="107899" tIns="53950" rIns="107899" bIns="5395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kumimoji="0" lang="zh-CN" altLang="en-US" sz="6000" b="0" i="0" baseline="0" noProof="0" dirty="0">
                <a:ln>
                  <a:noFill/>
                </a:ln>
                <a:gradFill>
                  <a:gsLst>
                    <a:gs pos="0">
                      <a:schemeClr val="accent2"/>
                    </a:gs>
                    <a:gs pos="100000">
                      <a:srgbClr val="004182"/>
                    </a:gs>
                  </a:gsLst>
                  <a:lin ang="2700000" scaled="0"/>
                </a:gradFill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阿里巴巴普惠体 H" panose="00020600040101010101" pitchFamily="18" charset="-122"/>
              </a:rPr>
              <a:t>机器学习篇汇报</a:t>
            </a:r>
          </a:p>
        </p:txBody>
      </p:sp>
      <p:sp>
        <p:nvSpPr>
          <p:cNvPr id="45" name="文本框 15"/>
          <p:cNvSpPr txBox="1"/>
          <p:nvPr/>
        </p:nvSpPr>
        <p:spPr>
          <a:xfrm>
            <a:off x="822960" y="4308475"/>
            <a:ext cx="2756535" cy="643255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spc="600" dirty="0">
                <a:solidFill>
                  <a:schemeClr val="accent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汇报学生：王天宇</a:t>
            </a:r>
          </a:p>
        </p:txBody>
      </p:sp>
      <p:sp>
        <p:nvSpPr>
          <p:cNvPr id="47" name="矩形: 圆角 46"/>
          <p:cNvSpPr/>
          <p:nvPr/>
        </p:nvSpPr>
        <p:spPr>
          <a:xfrm>
            <a:off x="745981" y="4213342"/>
            <a:ext cx="45719" cy="642254"/>
          </a:xfrm>
          <a:prstGeom prst="roundRect">
            <a:avLst>
              <a:gd name="adj" fmla="val 50000"/>
            </a:avLst>
          </a:prstGeom>
          <a:gradFill>
            <a:gsLst>
              <a:gs pos="6000">
                <a:schemeClr val="accent2"/>
              </a:gs>
              <a:gs pos="100000">
                <a:srgbClr val="00418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281730" y="1314450"/>
            <a:ext cx="4229100" cy="422910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-1905000" ty="-381000" sx="100000" sy="100000" flip="none" algn="tl"/>
          </a:blipFill>
          <a:ln w="250825">
            <a:solidFill>
              <a:schemeClr val="bg1"/>
            </a:solidFill>
          </a:ln>
          <a:effectLst>
            <a:outerShdw blurRad="825500" dist="889000" dir="2700000" algn="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529920" y="562640"/>
            <a:ext cx="5732721" cy="5732721"/>
          </a:xfrm>
          <a:prstGeom prst="ellipse">
            <a:avLst/>
          </a:prstGeom>
          <a:noFill/>
          <a:ln w="22225">
            <a:solidFill>
              <a:schemeClr val="bg1">
                <a:alpha val="2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弧形 16"/>
          <p:cNvSpPr/>
          <p:nvPr/>
        </p:nvSpPr>
        <p:spPr>
          <a:xfrm>
            <a:off x="6373192" y="1405912"/>
            <a:ext cx="4046177" cy="4046177"/>
          </a:xfrm>
          <a:prstGeom prst="arc">
            <a:avLst/>
          </a:prstGeom>
          <a:noFill/>
          <a:ln w="73025" cap="rnd">
            <a:solidFill>
              <a:schemeClr val="accent4"/>
            </a:solidFill>
          </a:ln>
          <a:effectLst>
            <a:outerShdw blurRad="825500" dist="889000" dir="8100000" algn="tr" rotWithShape="0">
              <a:srgbClr val="2B2B2B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弧形 19"/>
          <p:cNvSpPr/>
          <p:nvPr/>
        </p:nvSpPr>
        <p:spPr>
          <a:xfrm flipH="1" flipV="1">
            <a:off x="6373192" y="1405912"/>
            <a:ext cx="4046177" cy="4046177"/>
          </a:xfrm>
          <a:prstGeom prst="arc">
            <a:avLst/>
          </a:prstGeom>
          <a:noFill/>
          <a:ln w="73025" cap="rnd">
            <a:solidFill>
              <a:schemeClr val="accent4"/>
            </a:solidFill>
          </a:ln>
          <a:effectLst>
            <a:outerShdw blurRad="825500" dist="889000" dir="8100000" algn="tr" rotWithShape="0">
              <a:srgbClr val="2B2B2B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673615" y="5872210"/>
            <a:ext cx="167305" cy="167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626025" y="985790"/>
            <a:ext cx="237066" cy="237066"/>
          </a:xfrm>
          <a:prstGeom prst="ellipse">
            <a:avLst/>
          </a:prstGeom>
          <a:gradFill>
            <a:gsLst>
              <a:gs pos="63000">
                <a:srgbClr val="00418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文本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13" y="283181"/>
            <a:ext cx="3558964" cy="9548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36471" y="607001"/>
            <a:ext cx="17427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>
                    <a:lumMod val="75000"/>
                    <a:alpha val="3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阿里巴巴普惠体 H" panose="00020600040101010101" pitchFamily="18" charset="-122"/>
              </a:rPr>
              <a:t>03</a:t>
            </a:r>
            <a:endParaRPr lang="zh-CN" altLang="en-US" sz="13800" dirty="0">
              <a:solidFill>
                <a:schemeClr val="bg1">
                  <a:lumMod val="75000"/>
                  <a:alpha val="30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  <a:cs typeface="阿里巴巴普惠体 H" panose="00020600040101010101" pitchFamily="18" charset="-122"/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3475924" y="1418693"/>
            <a:ext cx="156398" cy="156398"/>
          </a:xfrm>
          <a:prstGeom prst="donut">
            <a:avLst>
              <a:gd name="adj" fmla="val 26671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pic>
        <p:nvPicPr>
          <p:cNvPr id="3" name="图片 2" descr="文本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13" y="283181"/>
            <a:ext cx="3558964" cy="95486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29995" y="1404620"/>
            <a:ext cx="1970405" cy="801370"/>
          </a:xfrm>
          <a:prstGeom prst="rect">
            <a:avLst/>
          </a:prstGeom>
          <a:noFill/>
          <a:effectLst/>
        </p:spPr>
        <p:txBody>
          <a:bodyPr wrap="square" lIns="236024" tIns="118013" rIns="236024" bIns="118013" rtlCol="0">
            <a:noAutofit/>
          </a:bodyPr>
          <a:lstStyle/>
          <a:p>
            <a:pPr>
              <a:defRPr/>
            </a:pPr>
            <a:r>
              <a:rPr lang="zh-CN" altLang="en-US" sz="4800" dirty="0">
                <a:gradFill>
                  <a:gsLst>
                    <a:gs pos="0">
                      <a:schemeClr val="accent2"/>
                    </a:gs>
                    <a:gs pos="81000">
                      <a:srgbClr val="004182"/>
                    </a:gs>
                  </a:gsLst>
                  <a:lin ang="2700000" scaled="0"/>
                </a:gradFill>
                <a:latin typeface="华文隶书" panose="02010800040101010101" pitchFamily="2" charset="-122"/>
                <a:ea typeface="华文隶书" panose="02010800040101010101" pitchFamily="2" charset="-122"/>
                <a:cs typeface="阿里巴巴普惠体 H" panose="00020600040101010101" pitchFamily="18" charset="-122"/>
              </a:rPr>
              <a:t>回归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36600" y="2821940"/>
            <a:ext cx="4795520" cy="171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定义：预测某一样本所对应的连续值输出。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其特点是预测的结果是一个具体的连续数值，本质是寻找自变量和因变量之间的关系，以便能够预测新的、未知的数据点的输出值。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6621145" y="3118485"/>
            <a:ext cx="4332605" cy="2095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7608570" y="1172845"/>
            <a:ext cx="0" cy="279971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0855960" y="3248025"/>
            <a:ext cx="460375" cy="361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0641965" y="3139440"/>
            <a:ext cx="1012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（面积）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171055" y="956310"/>
            <a:ext cx="14097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Ｙ（房价）</a:t>
            </a:r>
          </a:p>
        </p:txBody>
      </p:sp>
      <p:sp>
        <p:nvSpPr>
          <p:cNvPr id="22" name="乘号 21"/>
          <p:cNvSpPr/>
          <p:nvPr/>
        </p:nvSpPr>
        <p:spPr>
          <a:xfrm>
            <a:off x="7991475" y="2607310"/>
            <a:ext cx="207645" cy="214630"/>
          </a:xfrm>
          <a:prstGeom prst="mathMultiply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乘号 22"/>
          <p:cNvSpPr/>
          <p:nvPr/>
        </p:nvSpPr>
        <p:spPr>
          <a:xfrm>
            <a:off x="8199120" y="2465705"/>
            <a:ext cx="207645" cy="214630"/>
          </a:xfrm>
          <a:prstGeom prst="mathMultiply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乘号 23"/>
          <p:cNvSpPr/>
          <p:nvPr/>
        </p:nvSpPr>
        <p:spPr>
          <a:xfrm>
            <a:off x="8372475" y="2392680"/>
            <a:ext cx="207645" cy="214630"/>
          </a:xfrm>
          <a:prstGeom prst="mathMultiply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乘号 24"/>
          <p:cNvSpPr/>
          <p:nvPr/>
        </p:nvSpPr>
        <p:spPr>
          <a:xfrm>
            <a:off x="8580120" y="2337435"/>
            <a:ext cx="207645" cy="214630"/>
          </a:xfrm>
          <a:prstGeom prst="mathMultiply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乘号 26"/>
          <p:cNvSpPr/>
          <p:nvPr/>
        </p:nvSpPr>
        <p:spPr>
          <a:xfrm>
            <a:off x="8499475" y="2139950"/>
            <a:ext cx="207645" cy="214630"/>
          </a:xfrm>
          <a:prstGeom prst="mathMultiply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乘号 27"/>
          <p:cNvSpPr/>
          <p:nvPr/>
        </p:nvSpPr>
        <p:spPr>
          <a:xfrm>
            <a:off x="8798560" y="2205990"/>
            <a:ext cx="207645" cy="214630"/>
          </a:xfrm>
          <a:prstGeom prst="mathMultiply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乘号 28"/>
          <p:cNvSpPr/>
          <p:nvPr/>
        </p:nvSpPr>
        <p:spPr>
          <a:xfrm>
            <a:off x="8707120" y="2465705"/>
            <a:ext cx="207645" cy="214630"/>
          </a:xfrm>
          <a:prstGeom prst="mathMultiply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乘号 29"/>
          <p:cNvSpPr/>
          <p:nvPr/>
        </p:nvSpPr>
        <p:spPr>
          <a:xfrm>
            <a:off x="9051925" y="2122805"/>
            <a:ext cx="207645" cy="214630"/>
          </a:xfrm>
          <a:prstGeom prst="mathMultiply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乘号 30"/>
          <p:cNvSpPr/>
          <p:nvPr/>
        </p:nvSpPr>
        <p:spPr>
          <a:xfrm>
            <a:off x="9215120" y="2332355"/>
            <a:ext cx="207645" cy="214630"/>
          </a:xfrm>
          <a:prstGeom prst="mathMultiply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乘号 31"/>
          <p:cNvSpPr/>
          <p:nvPr/>
        </p:nvSpPr>
        <p:spPr>
          <a:xfrm>
            <a:off x="9342120" y="1864995"/>
            <a:ext cx="207645" cy="214630"/>
          </a:xfrm>
          <a:prstGeom prst="mathMultiply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乘号 32"/>
          <p:cNvSpPr/>
          <p:nvPr/>
        </p:nvSpPr>
        <p:spPr>
          <a:xfrm>
            <a:off x="9545320" y="2079625"/>
            <a:ext cx="207645" cy="214630"/>
          </a:xfrm>
          <a:prstGeom prst="mathMultiply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乘号 33"/>
          <p:cNvSpPr/>
          <p:nvPr/>
        </p:nvSpPr>
        <p:spPr>
          <a:xfrm>
            <a:off x="9903460" y="1908175"/>
            <a:ext cx="207645" cy="214630"/>
          </a:xfrm>
          <a:prstGeom prst="mathMultiply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乘号 34"/>
          <p:cNvSpPr/>
          <p:nvPr/>
        </p:nvSpPr>
        <p:spPr>
          <a:xfrm>
            <a:off x="10191115" y="1783080"/>
            <a:ext cx="207645" cy="214630"/>
          </a:xfrm>
          <a:prstGeom prst="mathMultiply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乘号 35"/>
          <p:cNvSpPr/>
          <p:nvPr/>
        </p:nvSpPr>
        <p:spPr>
          <a:xfrm>
            <a:off x="9828530" y="2079625"/>
            <a:ext cx="207645" cy="214630"/>
          </a:xfrm>
          <a:prstGeom prst="mathMultiply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乘号 36"/>
          <p:cNvSpPr/>
          <p:nvPr/>
        </p:nvSpPr>
        <p:spPr>
          <a:xfrm>
            <a:off x="9342120" y="2139950"/>
            <a:ext cx="207645" cy="214630"/>
          </a:xfrm>
          <a:prstGeom prst="mathMultiply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乘号 37"/>
          <p:cNvSpPr/>
          <p:nvPr/>
        </p:nvSpPr>
        <p:spPr>
          <a:xfrm>
            <a:off x="10104120" y="1997710"/>
            <a:ext cx="207645" cy="214630"/>
          </a:xfrm>
          <a:prstGeom prst="mathMultiply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乘号 38"/>
          <p:cNvSpPr/>
          <p:nvPr/>
        </p:nvSpPr>
        <p:spPr>
          <a:xfrm>
            <a:off x="10402570" y="1864995"/>
            <a:ext cx="207645" cy="214630"/>
          </a:xfrm>
          <a:prstGeom prst="mathMultiply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565390" y="2428875"/>
            <a:ext cx="90170" cy="9207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565390" y="2850515"/>
            <a:ext cx="90170" cy="9207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565390" y="2639695"/>
            <a:ext cx="90170" cy="9207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560310" y="3075305"/>
            <a:ext cx="90170" cy="9207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7565390" y="1546225"/>
            <a:ext cx="90170" cy="9207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565390" y="1767205"/>
            <a:ext cx="90170" cy="9207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564120" y="2218055"/>
            <a:ext cx="90170" cy="9207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564120" y="1994535"/>
            <a:ext cx="90170" cy="9207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641965" y="3075305"/>
            <a:ext cx="90170" cy="9207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111105" y="3075305"/>
            <a:ext cx="90170" cy="9207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549765" y="3075305"/>
            <a:ext cx="90170" cy="9207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006205" y="3075305"/>
            <a:ext cx="90170" cy="9207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8489950" y="3075305"/>
            <a:ext cx="90170" cy="9207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7991475" y="3075305"/>
            <a:ext cx="90170" cy="9207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7177722" y="3001327"/>
            <a:ext cx="527685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2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　</a:t>
            </a:r>
            <a:r>
              <a:rPr lang="en-US" altLang="zh-CN" sz="12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0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7130416" y="1689032"/>
            <a:ext cx="458469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200</a:t>
            </a:r>
            <a:endParaRPr lang="zh-CN" altLang="en-US" sz="12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125471" y="2579052"/>
            <a:ext cx="859155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100</a:t>
            </a:r>
            <a:endParaRPr lang="zh-CN" altLang="en-US" sz="12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124791" y="2173673"/>
            <a:ext cx="533672" cy="339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宋体" panose="02010600030101010101" pitchFamily="2" charset="-122"/>
                <a:ea typeface="宋体" panose="02010600030101010101" pitchFamily="2" charset="-122"/>
              </a:rPr>
              <a:t>150</a:t>
            </a:r>
            <a:endParaRPr lang="zh-CN" altLang="en-US" sz="12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849933" y="3218053"/>
            <a:ext cx="4806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50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8854440" y="3241040"/>
            <a:ext cx="6991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150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9392920" y="3241040"/>
            <a:ext cx="6991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200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9977755" y="3234055"/>
            <a:ext cx="6991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250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8341360" y="3241040"/>
            <a:ext cx="6991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100</a:t>
            </a: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7942580" y="1816735"/>
            <a:ext cx="2673350" cy="958850"/>
          </a:xfrm>
          <a:prstGeom prst="line">
            <a:avLst/>
          </a:prstGeom>
          <a:ln w="31750" cap="rnd">
            <a:solidFill>
              <a:schemeClr val="accent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/>
      <p:bldP spid="20" grpId="1"/>
      <p:bldP spid="21" grpId="0"/>
      <p:bldP spid="21" grpId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8" grpId="0"/>
      <p:bldP spid="58" grpId="1"/>
      <p:bldP spid="60" grpId="0"/>
      <p:bldP spid="60" grpId="1"/>
      <p:bldP spid="65" grpId="0"/>
      <p:bldP spid="65" grpId="1"/>
      <p:bldP spid="66" grpId="0"/>
      <p:bldP spid="66" grpId="1"/>
      <p:bldP spid="68" grpId="0"/>
      <p:bldP spid="68" grpId="1"/>
      <p:bldP spid="75" grpId="0"/>
      <p:bldP spid="75" grpId="1"/>
      <p:bldP spid="76" grpId="0"/>
      <p:bldP spid="76" grpId="1"/>
      <p:bldP spid="77" grpId="0"/>
      <p:bldP spid="77" grpId="1"/>
      <p:bldP spid="73" grpId="0"/>
      <p:bldP spid="7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36471" y="607001"/>
            <a:ext cx="17427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>
                    <a:lumMod val="75000"/>
                    <a:alpha val="3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阿里巴巴普惠体 H" panose="00020600040101010101" pitchFamily="18" charset="-122"/>
              </a:rPr>
              <a:t>03</a:t>
            </a:r>
            <a:endParaRPr lang="zh-CN" altLang="en-US" sz="13800" dirty="0">
              <a:solidFill>
                <a:schemeClr val="bg1">
                  <a:lumMod val="75000"/>
                  <a:alpha val="30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  <a:cs typeface="阿里巴巴普惠体 H" panose="00020600040101010101" pitchFamily="18" charset="-122"/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3475924" y="1418693"/>
            <a:ext cx="156398" cy="156398"/>
          </a:xfrm>
          <a:prstGeom prst="donut">
            <a:avLst>
              <a:gd name="adj" fmla="val 26671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pic>
        <p:nvPicPr>
          <p:cNvPr id="3" name="图片 2" descr="文本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13" y="283181"/>
            <a:ext cx="3558964" cy="95486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61505" y="1165201"/>
            <a:ext cx="1970405" cy="801370"/>
          </a:xfrm>
          <a:prstGeom prst="rect">
            <a:avLst/>
          </a:prstGeom>
          <a:noFill/>
          <a:effectLst/>
        </p:spPr>
        <p:txBody>
          <a:bodyPr wrap="square" lIns="236024" tIns="118013" rIns="236024" bIns="118013" rtlCol="0">
            <a:noAutofit/>
          </a:bodyPr>
          <a:lstStyle/>
          <a:p>
            <a:pPr>
              <a:defRPr/>
            </a:pPr>
            <a:r>
              <a:rPr lang="zh-CN" altLang="en-US" sz="5400" dirty="0">
                <a:gradFill>
                  <a:gsLst>
                    <a:gs pos="0">
                      <a:schemeClr val="accent2"/>
                    </a:gs>
                    <a:gs pos="81000">
                      <a:srgbClr val="004182"/>
                    </a:gs>
                  </a:gsLst>
                  <a:lin ang="2700000" scaled="0"/>
                </a:gradFill>
                <a:latin typeface="华文隶书" panose="02010800040101010101" pitchFamily="2" charset="-122"/>
                <a:ea typeface="华文隶书" panose="02010800040101010101" pitchFamily="2" charset="-122"/>
                <a:cs typeface="阿里巴巴普惠体 H" panose="00020600040101010101" pitchFamily="18" charset="-122"/>
              </a:rPr>
              <a:t>分类</a:t>
            </a:r>
          </a:p>
        </p:txBody>
      </p:sp>
      <p:cxnSp>
        <p:nvCxnSpPr>
          <p:cNvPr id="2" name="直接箭头连接符 1"/>
          <p:cNvCxnSpPr/>
          <p:nvPr/>
        </p:nvCxnSpPr>
        <p:spPr>
          <a:xfrm flipV="1">
            <a:off x="7116445" y="2754630"/>
            <a:ext cx="4269105" cy="698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H="1" flipV="1">
            <a:off x="7984490" y="1047115"/>
            <a:ext cx="34925" cy="257556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流程图: 联系 4"/>
          <p:cNvSpPr/>
          <p:nvPr/>
        </p:nvSpPr>
        <p:spPr>
          <a:xfrm>
            <a:off x="7963535" y="2130425"/>
            <a:ext cx="75565" cy="75565"/>
          </a:xfrm>
          <a:prstGeom prst="flowChartConnector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140440" y="2761615"/>
            <a:ext cx="970915" cy="3067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4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Ｘ（身高）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472045" y="819150"/>
            <a:ext cx="1109980" cy="326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Ｙ（性别）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16520" y="2700020"/>
            <a:ext cx="431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0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641590" y="1991360"/>
            <a:ext cx="356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１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36600" y="3056891"/>
            <a:ext cx="4453255" cy="944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定义：预测某一样本的所属的离散类别。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其目的是预测标签型的目标值，本质是根据数据的特征将其划分到预定义的类别中。</a:t>
            </a:r>
          </a:p>
        </p:txBody>
      </p:sp>
      <p:sp>
        <p:nvSpPr>
          <p:cNvPr id="16" name="等腰三角形 15"/>
          <p:cNvSpPr/>
          <p:nvPr/>
        </p:nvSpPr>
        <p:spPr>
          <a:xfrm>
            <a:off x="10129520" y="2123440"/>
            <a:ext cx="75565" cy="75565"/>
          </a:xfrm>
          <a:prstGeom prst="triangl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>
            <a:off x="10438765" y="2116455"/>
            <a:ext cx="75565" cy="75565"/>
          </a:xfrm>
          <a:prstGeom prst="triangl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>
            <a:off x="10748010" y="2113915"/>
            <a:ext cx="75565" cy="75565"/>
          </a:xfrm>
          <a:prstGeom prst="triangl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9650730" y="2123440"/>
            <a:ext cx="75565" cy="75565"/>
          </a:xfrm>
          <a:prstGeom prst="triangl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>
            <a:off x="9359265" y="2123440"/>
            <a:ext cx="75565" cy="75565"/>
          </a:xfrm>
          <a:prstGeom prst="triangl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>
            <a:off x="9850120" y="2123440"/>
            <a:ext cx="75565" cy="75565"/>
          </a:xfrm>
          <a:prstGeom prst="triangl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9751695" y="2712720"/>
            <a:ext cx="98425" cy="9398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9537700" y="2712720"/>
            <a:ext cx="98425" cy="9398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729345" y="2712720"/>
            <a:ext cx="98425" cy="9398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046210" y="2712720"/>
            <a:ext cx="98425" cy="9398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483600" y="2712720"/>
            <a:ext cx="98425" cy="9398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 flipV="1">
            <a:off x="7116445" y="5603875"/>
            <a:ext cx="4269105" cy="698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 flipV="1">
            <a:off x="7984490" y="3896360"/>
            <a:ext cx="34925" cy="257556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373620" y="3896360"/>
            <a:ext cx="1109980" cy="326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Age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10350500" y="5722620"/>
            <a:ext cx="1453515" cy="3067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14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Body Weight</a:t>
            </a:r>
          </a:p>
        </p:txBody>
      </p:sp>
      <p:grpSp>
        <p:nvGrpSpPr>
          <p:cNvPr id="86" name="组合 85"/>
          <p:cNvGrpSpPr/>
          <p:nvPr/>
        </p:nvGrpSpPr>
        <p:grpSpPr>
          <a:xfrm>
            <a:off x="8351520" y="3796665"/>
            <a:ext cx="2272030" cy="1498600"/>
            <a:chOff x="13152" y="5979"/>
            <a:chExt cx="3578" cy="2360"/>
          </a:xfrm>
        </p:grpSpPr>
        <p:sp>
          <p:nvSpPr>
            <p:cNvPr id="56" name="同心圆 55"/>
            <p:cNvSpPr/>
            <p:nvPr/>
          </p:nvSpPr>
          <p:spPr>
            <a:xfrm>
              <a:off x="13747" y="7207"/>
              <a:ext cx="363" cy="350"/>
            </a:xfrm>
            <a:prstGeom prst="donu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同心圆 56"/>
            <p:cNvSpPr/>
            <p:nvPr/>
          </p:nvSpPr>
          <p:spPr>
            <a:xfrm>
              <a:off x="14401" y="7873"/>
              <a:ext cx="363" cy="350"/>
            </a:xfrm>
            <a:prstGeom prst="donu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同心圆 57"/>
            <p:cNvSpPr/>
            <p:nvPr/>
          </p:nvSpPr>
          <p:spPr>
            <a:xfrm>
              <a:off x="13539" y="7989"/>
              <a:ext cx="363" cy="350"/>
            </a:xfrm>
            <a:prstGeom prst="donu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同心圆 58"/>
            <p:cNvSpPr/>
            <p:nvPr/>
          </p:nvSpPr>
          <p:spPr>
            <a:xfrm>
              <a:off x="13152" y="7563"/>
              <a:ext cx="363" cy="350"/>
            </a:xfrm>
            <a:prstGeom prst="donu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同心圆 60"/>
            <p:cNvSpPr/>
            <p:nvPr/>
          </p:nvSpPr>
          <p:spPr>
            <a:xfrm>
              <a:off x="13384" y="6536"/>
              <a:ext cx="363" cy="350"/>
            </a:xfrm>
            <a:prstGeom prst="donu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同心圆 61"/>
            <p:cNvSpPr/>
            <p:nvPr/>
          </p:nvSpPr>
          <p:spPr>
            <a:xfrm>
              <a:off x="14858" y="7207"/>
              <a:ext cx="363" cy="350"/>
            </a:xfrm>
            <a:prstGeom prst="donu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同心圆 62"/>
            <p:cNvSpPr/>
            <p:nvPr/>
          </p:nvSpPr>
          <p:spPr>
            <a:xfrm>
              <a:off x="14038" y="7686"/>
              <a:ext cx="363" cy="350"/>
            </a:xfrm>
            <a:prstGeom prst="donu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图文框 65"/>
            <p:cNvSpPr/>
            <p:nvPr/>
          </p:nvSpPr>
          <p:spPr>
            <a:xfrm>
              <a:off x="15779" y="7188"/>
              <a:ext cx="173" cy="157"/>
            </a:xfrm>
            <a:prstGeom prst="fram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图文框 66"/>
            <p:cNvSpPr/>
            <p:nvPr/>
          </p:nvSpPr>
          <p:spPr>
            <a:xfrm>
              <a:off x="15458" y="6545"/>
              <a:ext cx="173" cy="157"/>
            </a:xfrm>
            <a:prstGeom prst="fram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图文框 67"/>
            <p:cNvSpPr/>
            <p:nvPr/>
          </p:nvSpPr>
          <p:spPr>
            <a:xfrm>
              <a:off x="15144" y="7913"/>
              <a:ext cx="173" cy="157"/>
            </a:xfrm>
            <a:prstGeom prst="fram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图文框 68"/>
            <p:cNvSpPr/>
            <p:nvPr/>
          </p:nvSpPr>
          <p:spPr>
            <a:xfrm>
              <a:off x="14591" y="6302"/>
              <a:ext cx="173" cy="157"/>
            </a:xfrm>
            <a:prstGeom prst="fram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图文框 69"/>
            <p:cNvSpPr/>
            <p:nvPr/>
          </p:nvSpPr>
          <p:spPr>
            <a:xfrm>
              <a:off x="16127" y="6545"/>
              <a:ext cx="173" cy="157"/>
            </a:xfrm>
            <a:prstGeom prst="fram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图文框 70"/>
            <p:cNvSpPr/>
            <p:nvPr/>
          </p:nvSpPr>
          <p:spPr>
            <a:xfrm>
              <a:off x="16558" y="6302"/>
              <a:ext cx="173" cy="157"/>
            </a:xfrm>
            <a:prstGeom prst="fram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图文框 71"/>
            <p:cNvSpPr/>
            <p:nvPr/>
          </p:nvSpPr>
          <p:spPr>
            <a:xfrm>
              <a:off x="16439" y="7345"/>
              <a:ext cx="173" cy="157"/>
            </a:xfrm>
            <a:prstGeom prst="fram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图文框 72"/>
            <p:cNvSpPr/>
            <p:nvPr/>
          </p:nvSpPr>
          <p:spPr>
            <a:xfrm>
              <a:off x="14401" y="7059"/>
              <a:ext cx="173" cy="157"/>
            </a:xfrm>
            <a:prstGeom prst="fram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图文框 73"/>
            <p:cNvSpPr/>
            <p:nvPr/>
          </p:nvSpPr>
          <p:spPr>
            <a:xfrm>
              <a:off x="15898" y="5979"/>
              <a:ext cx="173" cy="157"/>
            </a:xfrm>
            <a:prstGeom prst="fram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80" name="直接连接符 79"/>
          <p:cNvCxnSpPr>
            <a:stCxn id="8" idx="0"/>
            <a:endCxn id="8" idx="0"/>
          </p:cNvCxnSpPr>
          <p:nvPr/>
        </p:nvCxnSpPr>
        <p:spPr>
          <a:xfrm>
            <a:off x="7932420" y="2700020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2" name="椭圆 81"/>
          <p:cNvSpPr/>
          <p:nvPr/>
        </p:nvSpPr>
        <p:spPr>
          <a:xfrm>
            <a:off x="10003790" y="2707005"/>
            <a:ext cx="98425" cy="9398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3" name="直接连接符 82"/>
          <p:cNvCxnSpPr/>
          <p:nvPr/>
        </p:nvCxnSpPr>
        <p:spPr>
          <a:xfrm flipV="1">
            <a:off x="8401685" y="2054860"/>
            <a:ext cx="2338070" cy="643890"/>
          </a:xfrm>
          <a:prstGeom prst="line">
            <a:avLst/>
          </a:prstGeom>
          <a:ln w="31750" cap="rnd">
            <a:gradFill>
              <a:gsLst>
                <a:gs pos="50000">
                  <a:schemeClr val="tx1"/>
                </a:gs>
                <a:gs pos="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0"/>
            </a:gra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>
            <a:off x="8002905" y="2411730"/>
            <a:ext cx="1428115" cy="279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9417050" y="2418715"/>
            <a:ext cx="8890" cy="335915"/>
          </a:xfrm>
          <a:prstGeom prst="line">
            <a:avLst/>
          </a:prstGeom>
        </p:spPr>
        <p:style>
          <a:lnRef idx="2">
            <a:schemeClr val="accent6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0" name="任意多边形 89"/>
          <p:cNvSpPr/>
          <p:nvPr/>
        </p:nvSpPr>
        <p:spPr>
          <a:xfrm>
            <a:off x="8107680" y="3797300"/>
            <a:ext cx="2246630" cy="1736090"/>
          </a:xfrm>
          <a:custGeom>
            <a:avLst/>
            <a:gdLst>
              <a:gd name="connisteX0" fmla="*/ 0 w 2246630"/>
              <a:gd name="connsiteY0" fmla="*/ 0 h 1736090"/>
              <a:gd name="connisteX1" fmla="*/ 77470 w 2246630"/>
              <a:gd name="connsiteY1" fmla="*/ 20955 h 1736090"/>
              <a:gd name="connisteX2" fmla="*/ 154305 w 2246630"/>
              <a:gd name="connsiteY2" fmla="*/ 56515 h 1736090"/>
              <a:gd name="connisteX3" fmla="*/ 231140 w 2246630"/>
              <a:gd name="connsiteY3" fmla="*/ 91440 h 1736090"/>
              <a:gd name="connisteX4" fmla="*/ 307975 w 2246630"/>
              <a:gd name="connsiteY4" fmla="*/ 126365 h 1736090"/>
              <a:gd name="connisteX5" fmla="*/ 378460 w 2246630"/>
              <a:gd name="connsiteY5" fmla="*/ 154305 h 1736090"/>
              <a:gd name="connisteX6" fmla="*/ 455295 w 2246630"/>
              <a:gd name="connsiteY6" fmla="*/ 196215 h 1736090"/>
              <a:gd name="connisteX7" fmla="*/ 539115 w 2246630"/>
              <a:gd name="connsiteY7" fmla="*/ 231140 h 1736090"/>
              <a:gd name="connisteX8" fmla="*/ 608965 w 2246630"/>
              <a:gd name="connsiteY8" fmla="*/ 280035 h 1736090"/>
              <a:gd name="connisteX9" fmla="*/ 686435 w 2246630"/>
              <a:gd name="connsiteY9" fmla="*/ 314960 h 1736090"/>
              <a:gd name="connisteX10" fmla="*/ 763270 w 2246630"/>
              <a:gd name="connsiteY10" fmla="*/ 364490 h 1736090"/>
              <a:gd name="connisteX11" fmla="*/ 840105 w 2246630"/>
              <a:gd name="connsiteY11" fmla="*/ 413385 h 1736090"/>
              <a:gd name="connisteX12" fmla="*/ 916940 w 2246630"/>
              <a:gd name="connsiteY12" fmla="*/ 462280 h 1736090"/>
              <a:gd name="connisteX13" fmla="*/ 994410 w 2246630"/>
              <a:gd name="connsiteY13" fmla="*/ 511175 h 1736090"/>
              <a:gd name="connisteX14" fmla="*/ 1064260 w 2246630"/>
              <a:gd name="connsiteY14" fmla="*/ 560070 h 1736090"/>
              <a:gd name="connisteX15" fmla="*/ 1134110 w 2246630"/>
              <a:gd name="connsiteY15" fmla="*/ 608965 h 1736090"/>
              <a:gd name="connisteX16" fmla="*/ 1217930 w 2246630"/>
              <a:gd name="connsiteY16" fmla="*/ 679450 h 1736090"/>
              <a:gd name="connisteX17" fmla="*/ 1287780 w 2246630"/>
              <a:gd name="connsiteY17" fmla="*/ 728345 h 1736090"/>
              <a:gd name="connisteX18" fmla="*/ 1365250 w 2246630"/>
              <a:gd name="connsiteY18" fmla="*/ 791210 h 1736090"/>
              <a:gd name="connisteX19" fmla="*/ 1442085 w 2246630"/>
              <a:gd name="connsiteY19" fmla="*/ 833120 h 1736090"/>
              <a:gd name="connisteX20" fmla="*/ 1518920 w 2246630"/>
              <a:gd name="connsiteY20" fmla="*/ 889000 h 1736090"/>
              <a:gd name="connisteX21" fmla="*/ 1588770 w 2246630"/>
              <a:gd name="connsiteY21" fmla="*/ 951865 h 1736090"/>
              <a:gd name="connisteX22" fmla="*/ 1659255 w 2246630"/>
              <a:gd name="connsiteY22" fmla="*/ 1001395 h 1736090"/>
              <a:gd name="connisteX23" fmla="*/ 1715135 w 2246630"/>
              <a:gd name="connsiteY23" fmla="*/ 1071245 h 1736090"/>
              <a:gd name="connisteX24" fmla="*/ 1784985 w 2246630"/>
              <a:gd name="connsiteY24" fmla="*/ 1148080 h 1736090"/>
              <a:gd name="connisteX25" fmla="*/ 1840865 w 2246630"/>
              <a:gd name="connsiteY25" fmla="*/ 1217930 h 1736090"/>
              <a:gd name="connisteX26" fmla="*/ 1896745 w 2246630"/>
              <a:gd name="connsiteY26" fmla="*/ 1287780 h 1736090"/>
              <a:gd name="connisteX27" fmla="*/ 1960245 w 2246630"/>
              <a:gd name="connsiteY27" fmla="*/ 1365250 h 1736090"/>
              <a:gd name="connisteX28" fmla="*/ 2023110 w 2246630"/>
              <a:gd name="connsiteY28" fmla="*/ 1449070 h 1736090"/>
              <a:gd name="connisteX29" fmla="*/ 2072005 w 2246630"/>
              <a:gd name="connsiteY29" fmla="*/ 1518920 h 1736090"/>
              <a:gd name="connisteX30" fmla="*/ 2148840 w 2246630"/>
              <a:gd name="connsiteY30" fmla="*/ 1595755 h 1736090"/>
              <a:gd name="connisteX31" fmla="*/ 2204720 w 2246630"/>
              <a:gd name="connsiteY31" fmla="*/ 1666240 h 1736090"/>
              <a:gd name="connisteX32" fmla="*/ 2246630 w 2246630"/>
              <a:gd name="connsiteY32" fmla="*/ 1736090 h 17360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</a:cxnLst>
            <a:rect l="l" t="t" r="r" b="b"/>
            <a:pathLst>
              <a:path w="2246630" h="1736090">
                <a:moveTo>
                  <a:pt x="0" y="0"/>
                </a:moveTo>
                <a:cubicBezTo>
                  <a:pt x="13970" y="3175"/>
                  <a:pt x="46355" y="9525"/>
                  <a:pt x="77470" y="20955"/>
                </a:cubicBezTo>
                <a:cubicBezTo>
                  <a:pt x="108585" y="32385"/>
                  <a:pt x="123825" y="42545"/>
                  <a:pt x="154305" y="56515"/>
                </a:cubicBezTo>
                <a:cubicBezTo>
                  <a:pt x="184785" y="70485"/>
                  <a:pt x="200660" y="77470"/>
                  <a:pt x="231140" y="91440"/>
                </a:cubicBezTo>
                <a:cubicBezTo>
                  <a:pt x="261620" y="105410"/>
                  <a:pt x="278765" y="113665"/>
                  <a:pt x="307975" y="126365"/>
                </a:cubicBezTo>
                <a:cubicBezTo>
                  <a:pt x="337185" y="139065"/>
                  <a:pt x="349250" y="140335"/>
                  <a:pt x="378460" y="154305"/>
                </a:cubicBezTo>
                <a:cubicBezTo>
                  <a:pt x="407670" y="168275"/>
                  <a:pt x="422910" y="180975"/>
                  <a:pt x="455295" y="196215"/>
                </a:cubicBezTo>
                <a:cubicBezTo>
                  <a:pt x="487680" y="211455"/>
                  <a:pt x="508635" y="214630"/>
                  <a:pt x="539115" y="231140"/>
                </a:cubicBezTo>
                <a:cubicBezTo>
                  <a:pt x="569595" y="247650"/>
                  <a:pt x="579755" y="263525"/>
                  <a:pt x="608965" y="280035"/>
                </a:cubicBezTo>
                <a:cubicBezTo>
                  <a:pt x="638175" y="296545"/>
                  <a:pt x="655320" y="297815"/>
                  <a:pt x="686435" y="314960"/>
                </a:cubicBezTo>
                <a:cubicBezTo>
                  <a:pt x="717550" y="332105"/>
                  <a:pt x="732790" y="344805"/>
                  <a:pt x="763270" y="364490"/>
                </a:cubicBezTo>
                <a:cubicBezTo>
                  <a:pt x="793750" y="384175"/>
                  <a:pt x="809625" y="393700"/>
                  <a:pt x="840105" y="413385"/>
                </a:cubicBezTo>
                <a:cubicBezTo>
                  <a:pt x="870585" y="433070"/>
                  <a:pt x="885825" y="442595"/>
                  <a:pt x="916940" y="462280"/>
                </a:cubicBezTo>
                <a:cubicBezTo>
                  <a:pt x="948055" y="481965"/>
                  <a:pt x="965200" y="491490"/>
                  <a:pt x="994410" y="511175"/>
                </a:cubicBezTo>
                <a:cubicBezTo>
                  <a:pt x="1023620" y="530860"/>
                  <a:pt x="1036320" y="540385"/>
                  <a:pt x="1064260" y="560070"/>
                </a:cubicBezTo>
                <a:cubicBezTo>
                  <a:pt x="1092200" y="579755"/>
                  <a:pt x="1103630" y="584835"/>
                  <a:pt x="1134110" y="608965"/>
                </a:cubicBezTo>
                <a:cubicBezTo>
                  <a:pt x="1164590" y="633095"/>
                  <a:pt x="1187450" y="655320"/>
                  <a:pt x="1217930" y="679450"/>
                </a:cubicBezTo>
                <a:cubicBezTo>
                  <a:pt x="1248410" y="703580"/>
                  <a:pt x="1258570" y="706120"/>
                  <a:pt x="1287780" y="728345"/>
                </a:cubicBezTo>
                <a:cubicBezTo>
                  <a:pt x="1316990" y="750570"/>
                  <a:pt x="1334135" y="770255"/>
                  <a:pt x="1365250" y="791210"/>
                </a:cubicBezTo>
                <a:cubicBezTo>
                  <a:pt x="1396365" y="812165"/>
                  <a:pt x="1411605" y="813435"/>
                  <a:pt x="1442085" y="833120"/>
                </a:cubicBezTo>
                <a:cubicBezTo>
                  <a:pt x="1472565" y="852805"/>
                  <a:pt x="1489710" y="865505"/>
                  <a:pt x="1518920" y="889000"/>
                </a:cubicBezTo>
                <a:cubicBezTo>
                  <a:pt x="1548130" y="912495"/>
                  <a:pt x="1560830" y="929640"/>
                  <a:pt x="1588770" y="951865"/>
                </a:cubicBezTo>
                <a:cubicBezTo>
                  <a:pt x="1616710" y="974090"/>
                  <a:pt x="1633855" y="977265"/>
                  <a:pt x="1659255" y="1001395"/>
                </a:cubicBezTo>
                <a:cubicBezTo>
                  <a:pt x="1684655" y="1025525"/>
                  <a:pt x="1689735" y="1042035"/>
                  <a:pt x="1715135" y="1071245"/>
                </a:cubicBezTo>
                <a:cubicBezTo>
                  <a:pt x="1740535" y="1100455"/>
                  <a:pt x="1759585" y="1118870"/>
                  <a:pt x="1784985" y="1148080"/>
                </a:cubicBezTo>
                <a:cubicBezTo>
                  <a:pt x="1810385" y="1177290"/>
                  <a:pt x="1818640" y="1189990"/>
                  <a:pt x="1840865" y="1217930"/>
                </a:cubicBezTo>
                <a:cubicBezTo>
                  <a:pt x="1863090" y="1245870"/>
                  <a:pt x="1872615" y="1258570"/>
                  <a:pt x="1896745" y="1287780"/>
                </a:cubicBezTo>
                <a:cubicBezTo>
                  <a:pt x="1920875" y="1316990"/>
                  <a:pt x="1934845" y="1332865"/>
                  <a:pt x="1960245" y="1365250"/>
                </a:cubicBezTo>
                <a:cubicBezTo>
                  <a:pt x="1985645" y="1397635"/>
                  <a:pt x="2000885" y="1418590"/>
                  <a:pt x="2023110" y="1449070"/>
                </a:cubicBezTo>
                <a:cubicBezTo>
                  <a:pt x="2045335" y="1479550"/>
                  <a:pt x="2046605" y="1489710"/>
                  <a:pt x="2072005" y="1518920"/>
                </a:cubicBezTo>
                <a:cubicBezTo>
                  <a:pt x="2097405" y="1548130"/>
                  <a:pt x="2122170" y="1566545"/>
                  <a:pt x="2148840" y="1595755"/>
                </a:cubicBezTo>
                <a:cubicBezTo>
                  <a:pt x="2175510" y="1624965"/>
                  <a:pt x="2185035" y="1638300"/>
                  <a:pt x="2204720" y="1666240"/>
                </a:cubicBezTo>
                <a:cubicBezTo>
                  <a:pt x="2224405" y="1694180"/>
                  <a:pt x="2239645" y="1723390"/>
                  <a:pt x="2246630" y="1736090"/>
                </a:cubicBezTo>
              </a:path>
            </a:pathLst>
          </a:custGeom>
          <a:ln w="31750" cap="rnd">
            <a:solidFill>
              <a:schemeClr val="accent3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6" grpId="1"/>
      <p:bldP spid="7" grpId="0"/>
      <p:bldP spid="7" grpId="1"/>
      <p:bldP spid="8" grpId="0"/>
      <p:bldP spid="8" grpId="1"/>
      <p:bldP spid="12" grpId="0"/>
      <p:bldP spid="12" grpId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4" grpId="0" animBg="1"/>
      <p:bldP spid="24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  <p:bldP spid="38" grpId="0"/>
      <p:bldP spid="38" grpId="1"/>
      <p:bldP spid="53" grpId="0"/>
      <p:bldP spid="53" grpId="1"/>
      <p:bldP spid="82" grpId="0" animBg="1"/>
      <p:bldP spid="82" grpId="1" animBg="1"/>
      <p:bldP spid="90" grpId="0" animBg="1"/>
      <p:bldP spid="9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36471" y="607001"/>
            <a:ext cx="17427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>
                    <a:lumMod val="75000"/>
                    <a:alpha val="3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阿里巴巴普惠体 H" panose="00020600040101010101" pitchFamily="18" charset="-122"/>
              </a:rPr>
              <a:t>04</a:t>
            </a:r>
            <a:endParaRPr lang="zh-CN" altLang="en-US" sz="13800" dirty="0">
              <a:solidFill>
                <a:schemeClr val="bg1">
                  <a:lumMod val="75000"/>
                  <a:alpha val="30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  <a:cs typeface="阿里巴巴普惠体 H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85341" y="2267612"/>
            <a:ext cx="3835781" cy="480695"/>
          </a:xfrm>
          <a:prstGeom prst="rect">
            <a:avLst/>
          </a:prstGeom>
          <a:noFill/>
          <a:effectLst/>
        </p:spPr>
        <p:txBody>
          <a:bodyPr wrap="square" lIns="236024" tIns="118013" rIns="236024" bIns="118013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UNSUPERVISED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　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LEARNING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3">
                    <a:alpha val="50000"/>
                  </a:schemeClr>
                </a:solidFill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7825" y="1404620"/>
            <a:ext cx="4700270" cy="1235075"/>
          </a:xfrm>
          <a:prstGeom prst="rect">
            <a:avLst/>
          </a:prstGeom>
          <a:noFill/>
          <a:effectLst/>
        </p:spPr>
        <p:txBody>
          <a:bodyPr wrap="square" lIns="236024" tIns="118013" rIns="236024" bIns="118013" rtlCol="0">
            <a:spAutoFit/>
          </a:bodyPr>
          <a:lstStyle/>
          <a:p>
            <a:pPr>
              <a:defRPr/>
            </a:pPr>
            <a:r>
              <a:rPr lang="zh-CN" altLang="en-US" sz="6500" dirty="0">
                <a:gradFill>
                  <a:gsLst>
                    <a:gs pos="0">
                      <a:srgbClr val="00BCF6"/>
                    </a:gs>
                    <a:gs pos="79000">
                      <a:srgbClr val="004182"/>
                    </a:gs>
                  </a:gsLst>
                  <a:lin ang="2700000" scaled="0"/>
                </a:gradFill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无监督学习</a:t>
            </a:r>
            <a:endParaRPr lang="zh-CN" altLang="en-US" sz="6500" dirty="0">
              <a:gradFill>
                <a:gsLst>
                  <a:gs pos="0">
                    <a:schemeClr val="accent2"/>
                  </a:gs>
                  <a:gs pos="81000">
                    <a:srgbClr val="004182"/>
                  </a:gs>
                </a:gsLst>
                <a:lin ang="2700000" scaled="0"/>
              </a:gradFill>
              <a:latin typeface="华文隶书" panose="02010800040101010101" pitchFamily="2" charset="-122"/>
              <a:ea typeface="华文隶书" panose="02010800040101010101" pitchFamily="2" charset="-122"/>
              <a:cs typeface="阿里巴巴普惠体 H" panose="00020600040101010101" pitchFamily="18" charset="-122"/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3475924" y="1418693"/>
            <a:ext cx="156398" cy="156398"/>
          </a:xfrm>
          <a:prstGeom prst="donut">
            <a:avLst>
              <a:gd name="adj" fmla="val 26671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pic>
        <p:nvPicPr>
          <p:cNvPr id="3" name="图片 2" descr="文本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13" y="283181"/>
            <a:ext cx="3558964" cy="95486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35635" y="3149600"/>
            <a:ext cx="406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定义：无监督学习是指对于给定的数据，在没有任何监督信息的情况下学习数据的特征。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不同于监督学习类，无监督学习的数据集没有提供任何显式的输出标签或结果。只有输入变量 X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没有相应输出变量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Y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的训练数据。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5766076" y="2188554"/>
            <a:ext cx="1729486" cy="494131"/>
            <a:chOff x="544787" y="2005024"/>
            <a:chExt cx="1729486" cy="494131"/>
          </a:xfrm>
        </p:grpSpPr>
        <p:sp>
          <p:nvSpPr>
            <p:cNvPr id="84" name="矩形: 圆角 83"/>
            <p:cNvSpPr/>
            <p:nvPr/>
          </p:nvSpPr>
          <p:spPr>
            <a:xfrm>
              <a:off x="544787" y="2005024"/>
              <a:ext cx="1729486" cy="494131"/>
            </a:xfrm>
            <a:prstGeom prst="roundRect">
              <a:avLst>
                <a:gd name="adj" fmla="val 11580"/>
              </a:avLst>
            </a:prstGeom>
            <a:solidFill>
              <a:srgbClr val="004182"/>
            </a:solidFill>
            <a:ln>
              <a:noFill/>
            </a:ln>
            <a:effectLst>
              <a:outerShdw blurRad="254000" dist="127000" dir="2700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679246" y="2084082"/>
              <a:ext cx="14605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OPPOSans M" panose="00020600040101010101" pitchFamily="18" charset="-122"/>
                </a:rPr>
                <a:t>无监督学习</a:t>
              </a: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8471327" y="1377328"/>
            <a:ext cx="1729486" cy="494131"/>
            <a:chOff x="3250038" y="1203937"/>
            <a:chExt cx="1729486" cy="494131"/>
          </a:xfrm>
        </p:grpSpPr>
        <p:sp>
          <p:nvSpPr>
            <p:cNvPr id="67" name="矩形: 圆角 66"/>
            <p:cNvSpPr/>
            <p:nvPr/>
          </p:nvSpPr>
          <p:spPr>
            <a:xfrm>
              <a:off x="3250038" y="1203937"/>
              <a:ext cx="1729486" cy="494131"/>
            </a:xfrm>
            <a:prstGeom prst="roundRect">
              <a:avLst>
                <a:gd name="adj" fmla="val 11580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139700" dist="139700" dir="2700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3347032" y="1265215"/>
              <a:ext cx="14605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3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OPPOSans M" panose="00020600040101010101" pitchFamily="18" charset="-122"/>
                </a:rPr>
                <a:t>聚类</a:t>
              </a:r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8471535" y="2188884"/>
            <a:ext cx="1729740" cy="494030"/>
            <a:chOff x="4054583" y="3331718"/>
            <a:chExt cx="1729486" cy="494131"/>
          </a:xfrm>
        </p:grpSpPr>
        <p:sp>
          <p:nvSpPr>
            <p:cNvPr id="69" name="矩形: 圆角 68"/>
            <p:cNvSpPr/>
            <p:nvPr/>
          </p:nvSpPr>
          <p:spPr>
            <a:xfrm>
              <a:off x="4054583" y="3331718"/>
              <a:ext cx="1729486" cy="494131"/>
            </a:xfrm>
            <a:prstGeom prst="roundRect">
              <a:avLst>
                <a:gd name="adj" fmla="val 11580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139700" dist="139700" dir="2700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4189042" y="3415857"/>
              <a:ext cx="1460568" cy="337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3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OPPOSans M" panose="00020600040101010101" pitchFamily="18" charset="-122"/>
                </a:rPr>
                <a:t>降维</a:t>
              </a: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8055868" y="1621197"/>
            <a:ext cx="0" cy="1643828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8054805" y="1621218"/>
            <a:ext cx="329186" cy="0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8055440" y="3265260"/>
            <a:ext cx="329186" cy="0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7628704" y="2439408"/>
            <a:ext cx="426529" cy="0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组合 155"/>
          <p:cNvGrpSpPr/>
          <p:nvPr/>
        </p:nvGrpSpPr>
        <p:grpSpPr>
          <a:xfrm>
            <a:off x="8472000" y="3021370"/>
            <a:ext cx="1729486" cy="494131"/>
            <a:chOff x="6636512" y="4105315"/>
            <a:chExt cx="1729486" cy="494131"/>
          </a:xfrm>
        </p:grpSpPr>
        <p:sp>
          <p:nvSpPr>
            <p:cNvPr id="122" name="矩形: 圆角 121"/>
            <p:cNvSpPr/>
            <p:nvPr/>
          </p:nvSpPr>
          <p:spPr>
            <a:xfrm>
              <a:off x="6636512" y="4105315"/>
              <a:ext cx="1729486" cy="494131"/>
            </a:xfrm>
            <a:prstGeom prst="roundRect">
              <a:avLst>
                <a:gd name="adj" fmla="val 11580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139700" dist="139700" dir="2700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6770971" y="4183103"/>
              <a:ext cx="14605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3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OPPOSans M" panose="00020600040101010101" pitchFamily="18" charset="-122"/>
                </a:rPr>
                <a:t>异常检测</a:t>
              </a:r>
            </a:p>
          </p:txBody>
        </p:sp>
      </p:grpSp>
      <p:cxnSp>
        <p:nvCxnSpPr>
          <p:cNvPr id="144" name="直接连接符 143"/>
          <p:cNvCxnSpPr/>
          <p:nvPr/>
        </p:nvCxnSpPr>
        <p:spPr>
          <a:xfrm flipH="1">
            <a:off x="8055448" y="2439733"/>
            <a:ext cx="329186" cy="0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五角星 21"/>
          <p:cNvSpPr/>
          <p:nvPr/>
        </p:nvSpPr>
        <p:spPr>
          <a:xfrm>
            <a:off x="10414000" y="1377315"/>
            <a:ext cx="445135" cy="404495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任意多边形: 形状 167"/>
          <p:cNvSpPr/>
          <p:nvPr/>
        </p:nvSpPr>
        <p:spPr>
          <a:xfrm>
            <a:off x="0" y="3797111"/>
            <a:ext cx="12192000" cy="3060888"/>
          </a:xfrm>
          <a:custGeom>
            <a:avLst/>
            <a:gdLst>
              <a:gd name="connsiteX0" fmla="*/ 0 w 12192000"/>
              <a:gd name="connsiteY0" fmla="*/ 0 h 3060888"/>
              <a:gd name="connsiteX1" fmla="*/ 163915 w 12192000"/>
              <a:gd name="connsiteY1" fmla="*/ 127823 h 3060888"/>
              <a:gd name="connsiteX2" fmla="*/ 6096000 w 12192000"/>
              <a:gd name="connsiteY2" fmla="*/ 1776773 h 3060888"/>
              <a:gd name="connsiteX3" fmla="*/ 12028085 w 12192000"/>
              <a:gd name="connsiteY3" fmla="*/ 127823 h 3060888"/>
              <a:gd name="connsiteX4" fmla="*/ 12192000 w 12192000"/>
              <a:gd name="connsiteY4" fmla="*/ 0 h 3060888"/>
              <a:gd name="connsiteX5" fmla="*/ 12192000 w 12192000"/>
              <a:gd name="connsiteY5" fmla="*/ 3060888 h 3060888"/>
              <a:gd name="connsiteX6" fmla="*/ 0 w 12192000"/>
              <a:gd name="connsiteY6" fmla="*/ 3060888 h 3060888"/>
              <a:gd name="connsiteX7" fmla="*/ 0 w 12192000"/>
              <a:gd name="connsiteY7" fmla="*/ 0 h 306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060888">
                <a:moveTo>
                  <a:pt x="0" y="0"/>
                </a:moveTo>
                <a:lnTo>
                  <a:pt x="163915" y="127823"/>
                </a:lnTo>
                <a:cubicBezTo>
                  <a:pt x="1513896" y="1128837"/>
                  <a:pt x="3668498" y="1776773"/>
                  <a:pt x="6096000" y="1776773"/>
                </a:cubicBezTo>
                <a:cubicBezTo>
                  <a:pt x="8523502" y="1776773"/>
                  <a:pt x="10678104" y="1128837"/>
                  <a:pt x="12028085" y="127823"/>
                </a:cubicBezTo>
                <a:lnTo>
                  <a:pt x="12192000" y="0"/>
                </a:lnTo>
                <a:lnTo>
                  <a:pt x="12192000" y="3060888"/>
                </a:lnTo>
                <a:lnTo>
                  <a:pt x="0" y="3060888"/>
                </a:lnTo>
                <a:lnTo>
                  <a:pt x="0" y="0"/>
                </a:lnTo>
                <a:close/>
              </a:path>
            </a:pathLst>
          </a:custGeom>
          <a:solidFill>
            <a:srgbClr val="004182"/>
          </a:solidFill>
          <a:ln>
            <a:noFill/>
          </a:ln>
          <a:effectLst>
            <a:outerShdw blurRad="304800" dist="368300" dir="27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0" y="6793435"/>
            <a:ext cx="12192000" cy="645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16200000" rotWithShape="0">
              <a:schemeClr val="accent1">
                <a:lumMod val="5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3" name="组合 62"/>
          <p:cNvGrpSpPr/>
          <p:nvPr/>
        </p:nvGrpSpPr>
        <p:grpSpPr>
          <a:xfrm>
            <a:off x="-259011" y="-695355"/>
            <a:ext cx="3039783" cy="3154710"/>
            <a:chOff x="-259011" y="-695355"/>
            <a:chExt cx="3039783" cy="3154710"/>
          </a:xfrm>
        </p:grpSpPr>
        <p:sp>
          <p:nvSpPr>
            <p:cNvPr id="64" name="文本框 63"/>
            <p:cNvSpPr txBox="1"/>
            <p:nvPr/>
          </p:nvSpPr>
          <p:spPr>
            <a:xfrm>
              <a:off x="-259011" y="-695355"/>
              <a:ext cx="242887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9900" dirty="0">
                  <a:ln>
                    <a:gradFill>
                      <a:gsLst>
                        <a:gs pos="0">
                          <a:schemeClr val="accent2">
                            <a:alpha val="50000"/>
                          </a:schemeClr>
                        </a:gs>
                        <a:gs pos="73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华文隶书" panose="02010800040101010101" pitchFamily="2" charset="-122"/>
                  <a:ea typeface="华文隶书" panose="02010800040101010101" pitchFamily="2" charset="-122"/>
                </a:rPr>
                <a:t>04</a:t>
              </a:r>
              <a:endParaRPr lang="zh-CN" altLang="en-US" sz="19900" dirty="0">
                <a:ln>
                  <a:gradFill>
                    <a:gsLst>
                      <a:gs pos="0">
                        <a:schemeClr val="accent2">
                          <a:alpha val="50000"/>
                        </a:schemeClr>
                      </a:gs>
                      <a:gs pos="73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915734" y="470026"/>
              <a:ext cx="1865038" cy="754351"/>
              <a:chOff x="871284" y="470026"/>
              <a:chExt cx="1865038" cy="754351"/>
            </a:xfrm>
          </p:grpSpPr>
          <p:sp>
            <p:nvSpPr>
              <p:cNvPr id="66" name="文本框 65"/>
              <p:cNvSpPr txBox="1"/>
              <p:nvPr/>
            </p:nvSpPr>
            <p:spPr>
              <a:xfrm flipH="1">
                <a:off x="871284" y="470026"/>
                <a:ext cx="1254125" cy="553720"/>
              </a:xfrm>
              <a:prstGeom prst="rect">
                <a:avLst/>
              </a:prstGeom>
              <a:noFill/>
              <a:effectLst/>
            </p:spPr>
            <p:txBody>
              <a:bodyPr wrap="square" lIns="106211" tIns="53106" rIns="106211" bIns="53106" rtlCol="0">
                <a:noAutofit/>
              </a:bodyPr>
              <a:lstStyle/>
              <a:p>
                <a:pPr>
                  <a:defRPr/>
                </a:pPr>
                <a:r>
                  <a:rPr lang="zh-CN" altLang="en-US" sz="4000" dirty="0">
                    <a:gradFill>
                      <a:gsLst>
                        <a:gs pos="0">
                          <a:schemeClr val="accent2"/>
                        </a:gs>
                        <a:gs pos="62000">
                          <a:srgbClr val="004182"/>
                        </a:gs>
                      </a:gsLst>
                      <a:lin ang="2700000" scaled="0"/>
                    </a:gradFill>
                    <a:latin typeface="华文隶书" panose="02010800040101010101" pitchFamily="2" charset="-122"/>
                    <a:ea typeface="华文隶书" panose="02010800040101010101" pitchFamily="2" charset="-122"/>
                    <a:cs typeface="阿里巴巴普惠体 H" panose="00020600040101010101" pitchFamily="18" charset="-122"/>
                  </a:rPr>
                  <a:t>聚类</a:t>
                </a:r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 flipH="1">
                <a:off x="1425857" y="978628"/>
                <a:ext cx="836712" cy="245749"/>
              </a:xfrm>
              <a:prstGeom prst="rect">
                <a:avLst/>
              </a:prstGeom>
              <a:noFill/>
              <a:effectLst/>
            </p:spPr>
            <p:txBody>
              <a:bodyPr wrap="square" lIns="106211" tIns="53106" rIns="106211" bIns="53106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CLUSTER</a:t>
                </a:r>
              </a:p>
            </p:txBody>
          </p:sp>
          <p:sp>
            <p:nvSpPr>
              <p:cNvPr id="68" name="圆: 空心 67"/>
              <p:cNvSpPr/>
              <p:nvPr/>
            </p:nvSpPr>
            <p:spPr>
              <a:xfrm>
                <a:off x="2629959" y="496093"/>
                <a:ext cx="106363" cy="106363"/>
              </a:xfrm>
              <a:prstGeom prst="donut">
                <a:avLst>
                  <a:gd name="adj" fmla="val 20858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1148" tIns="20574" rIns="41148" bIns="20574" rtlCol="0" anchor="ctr"/>
              <a:lstStyle/>
              <a:p>
                <a:pPr algn="ctr"/>
                <a:endParaRPr lang="zh-CN" altLang="en-US" sz="81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695960" y="1770380"/>
            <a:ext cx="4064000" cy="1020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定义：将数据集中的样本分组，使得同一组内的样本相似度较高，而不同组间的样本相似度较低。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6564630" y="3215005"/>
            <a:ext cx="4269105" cy="698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 flipV="1">
            <a:off x="7432675" y="1507490"/>
            <a:ext cx="34925" cy="257556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322435" y="2629535"/>
            <a:ext cx="109220" cy="11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9799320" y="2569845"/>
            <a:ext cx="109220" cy="11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33890" y="2722245"/>
            <a:ext cx="109220" cy="11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533890" y="2459355"/>
            <a:ext cx="109220" cy="11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899400" y="2372360"/>
            <a:ext cx="109220" cy="11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8001000" y="2611755"/>
            <a:ext cx="109220" cy="11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680960" y="2724785"/>
            <a:ext cx="109220" cy="11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899400" y="2740025"/>
            <a:ext cx="109220" cy="11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600315" y="2414905"/>
            <a:ext cx="109220" cy="11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683500" y="2569845"/>
            <a:ext cx="109220" cy="11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842250" y="2501265"/>
            <a:ext cx="109220" cy="11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790180" y="2304415"/>
            <a:ext cx="109220" cy="11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842250" y="2630170"/>
            <a:ext cx="109220" cy="11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643620" y="2611755"/>
            <a:ext cx="109220" cy="11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585960" y="2629535"/>
            <a:ext cx="109220" cy="11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9103995" y="1991360"/>
            <a:ext cx="109220" cy="11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257030" y="1880870"/>
            <a:ext cx="109220" cy="11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147810" y="1770380"/>
            <a:ext cx="109220" cy="11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643110" y="2459355"/>
            <a:ext cx="109220" cy="11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611235" y="2680335"/>
            <a:ext cx="109220" cy="11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038590" y="1880870"/>
            <a:ext cx="109220" cy="110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/>
        </p:nvSpPr>
        <p:spPr>
          <a:xfrm>
            <a:off x="5163185" y="1178560"/>
            <a:ext cx="807085" cy="810260"/>
          </a:xfrm>
          <a:custGeom>
            <a:avLst/>
            <a:gdLst>
              <a:gd name="connisteX0" fmla="*/ 498007 w 807335"/>
              <a:gd name="connsiteY0" fmla="*/ 15625 h 810122"/>
              <a:gd name="connisteX1" fmla="*/ 805982 w 807335"/>
              <a:gd name="connsiteY1" fmla="*/ 484890 h 810122"/>
              <a:gd name="connisteX2" fmla="*/ 567857 w 807335"/>
              <a:gd name="connsiteY2" fmla="*/ 806835 h 810122"/>
              <a:gd name="connisteX3" fmla="*/ 21757 w 807335"/>
              <a:gd name="connsiteY3" fmla="*/ 596650 h 810122"/>
              <a:gd name="connisteX4" fmla="*/ 190032 w 807335"/>
              <a:gd name="connsiteY4" fmla="*/ 107065 h 810122"/>
              <a:gd name="connisteX5" fmla="*/ 553887 w 807335"/>
              <a:gd name="connsiteY5" fmla="*/ 50550 h 810122"/>
              <a:gd name="connisteX6" fmla="*/ 456097 w 807335"/>
              <a:gd name="connsiteY6" fmla="*/ 1655 h 810122"/>
              <a:gd name="connisteX7" fmla="*/ 532932 w 807335"/>
              <a:gd name="connsiteY7" fmla="*/ 15625 h 81012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807336" h="810123">
                <a:moveTo>
                  <a:pt x="498008" y="15625"/>
                </a:moveTo>
                <a:cubicBezTo>
                  <a:pt x="564048" y="103255"/>
                  <a:pt x="792013" y="326775"/>
                  <a:pt x="805983" y="484890"/>
                </a:cubicBezTo>
                <a:cubicBezTo>
                  <a:pt x="819953" y="643005"/>
                  <a:pt x="724703" y="784610"/>
                  <a:pt x="567858" y="806835"/>
                </a:cubicBezTo>
                <a:cubicBezTo>
                  <a:pt x="411013" y="829060"/>
                  <a:pt x="97323" y="736350"/>
                  <a:pt x="21758" y="596650"/>
                </a:cubicBezTo>
                <a:cubicBezTo>
                  <a:pt x="-53807" y="456950"/>
                  <a:pt x="83353" y="216285"/>
                  <a:pt x="190033" y="107065"/>
                </a:cubicBezTo>
                <a:cubicBezTo>
                  <a:pt x="296713" y="-2155"/>
                  <a:pt x="500548" y="71505"/>
                  <a:pt x="553888" y="50550"/>
                </a:cubicBezTo>
                <a:cubicBezTo>
                  <a:pt x="607228" y="29595"/>
                  <a:pt x="460543" y="8640"/>
                  <a:pt x="456098" y="1655"/>
                </a:cubicBezTo>
                <a:cubicBezTo>
                  <a:pt x="451653" y="-5330"/>
                  <a:pt x="515788" y="11815"/>
                  <a:pt x="532933" y="15625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8987155" y="1704975"/>
            <a:ext cx="444500" cy="449580"/>
          </a:xfrm>
          <a:prstGeom prst="ellipse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531100" y="2193290"/>
            <a:ext cx="731520" cy="725805"/>
          </a:xfrm>
          <a:prstGeom prst="ellipse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8535035" y="2501265"/>
            <a:ext cx="308610" cy="351155"/>
          </a:xfrm>
          <a:prstGeom prst="ellipse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9264015" y="2304415"/>
            <a:ext cx="737870" cy="628015"/>
          </a:xfrm>
          <a:prstGeom prst="ellipse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84" grpId="0" animBg="1"/>
      <p:bldP spid="84" grpId="1" animBg="1"/>
      <p:bldP spid="85" grpId="0" animBg="1"/>
      <p:bldP spid="85" grpId="1" animBg="1"/>
      <p:bldP spid="87" grpId="0" animBg="1"/>
      <p:bldP spid="87" grpId="1" animBg="1"/>
      <p:bldP spid="88" grpId="0" animBg="1"/>
      <p:bldP spid="8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-1203891" y="563612"/>
            <a:ext cx="5428034" cy="6903879"/>
          </a:xfrm>
          <a:prstGeom prst="roundRect">
            <a:avLst>
              <a:gd name="adj" fmla="val 6840"/>
            </a:avLst>
          </a:prstGeom>
          <a:solidFill>
            <a:srgbClr val="004182"/>
          </a:solidFill>
          <a:ln w="38100">
            <a:solidFill>
              <a:schemeClr val="bg1"/>
            </a:solidFill>
          </a:ln>
          <a:effectLst>
            <a:outerShdw blurRad="660400" dist="215900" dir="2700000" algn="tr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rtlCol="0" anchor="ctr"/>
          <a:lstStyle/>
          <a:p>
            <a:pPr algn="ctr"/>
            <a:endParaRPr lang="zh-CN" altLang="en-US" sz="1440">
              <a:latin typeface="+mj-ea"/>
              <a:ea typeface="+mj-ea"/>
            </a:endParaRPr>
          </a:p>
        </p:txBody>
      </p:sp>
      <p:sp>
        <p:nvSpPr>
          <p:cNvPr id="100" name="矩形: 圆角 99"/>
          <p:cNvSpPr/>
          <p:nvPr>
            <p:custDataLst>
              <p:tags r:id="rId1"/>
            </p:custDataLst>
          </p:nvPr>
        </p:nvSpPr>
        <p:spPr>
          <a:xfrm>
            <a:off x="2126300" y="2285242"/>
            <a:ext cx="4452873" cy="1799258"/>
          </a:xfrm>
          <a:prstGeom prst="roundRect">
            <a:avLst>
              <a:gd name="adj" fmla="val 7800"/>
            </a:avLst>
          </a:prstGeom>
          <a:solidFill>
            <a:schemeClr val="lt1"/>
          </a:solidFill>
          <a:ln>
            <a:noFill/>
          </a:ln>
          <a:effectLst>
            <a:outerShdw blurRad="825500" dist="381000" dir="2700000" algn="ctr" rotWithShape="0">
              <a:srgbClr val="2B2B2B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5"/>
          </a:p>
        </p:txBody>
      </p:sp>
      <p:sp>
        <p:nvSpPr>
          <p:cNvPr id="101" name="文本框 100"/>
          <p:cNvSpPr txBox="1"/>
          <p:nvPr>
            <p:custDataLst>
              <p:tags r:id="rId2"/>
            </p:custDataLst>
          </p:nvPr>
        </p:nvSpPr>
        <p:spPr>
          <a:xfrm>
            <a:off x="2126298" y="2446930"/>
            <a:ext cx="2115840" cy="1562274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pPr algn="ctr"/>
            <a:r>
              <a:rPr lang="en-US" altLang="zh-CN" sz="9505" dirty="0">
                <a:blipFill dpi="0" rotWithShape="1">
                  <a:blip r:embed="rId39"/>
                  <a:srcRect/>
                  <a:tile tx="0" ty="0" sx="100000" sy="100000" flip="none" algn="ctr"/>
                </a:blipFill>
                <a:latin typeface="华文隶书" panose="02010800040101010101" pitchFamily="2" charset="-122"/>
                <a:ea typeface="华文隶书" panose="02010800040101010101" pitchFamily="2" charset="-122"/>
                <a:cs typeface="OPPOSans M" panose="00020600040101010101" pitchFamily="18" charset="-122"/>
              </a:rPr>
              <a:t>01</a:t>
            </a:r>
            <a:endParaRPr lang="zh-CN" altLang="en-US" sz="9505" dirty="0">
              <a:blipFill dpi="0" rotWithShape="1">
                <a:blip r:embed="rId39"/>
                <a:srcRect/>
                <a:tile tx="0" ty="0" sx="100000" sy="100000" flip="none" algn="ctr"/>
              </a:blipFill>
              <a:latin typeface="华文隶书" panose="02010800040101010101" pitchFamily="2" charset="-122"/>
              <a:ea typeface="华文隶书" panose="02010800040101010101" pitchFamily="2" charset="-122"/>
              <a:cs typeface="OPPOSans M" panose="00020600040101010101" pitchFamily="18" charset="-122"/>
            </a:endParaRPr>
          </a:p>
        </p:txBody>
      </p:sp>
      <p:sp>
        <p:nvSpPr>
          <p:cNvPr id="104" name="文本框 103"/>
          <p:cNvSpPr txBox="1"/>
          <p:nvPr>
            <p:custDataLst>
              <p:tags r:id="rId3"/>
            </p:custDataLst>
          </p:nvPr>
        </p:nvSpPr>
        <p:spPr>
          <a:xfrm>
            <a:off x="4170865" y="2673273"/>
            <a:ext cx="2293822" cy="528320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pPr>
              <a:defRPr/>
            </a:pPr>
            <a:r>
              <a:rPr lang="zh-CN" altLang="en-US" sz="2800" dirty="0">
                <a:gradFill>
                  <a:gsLst>
                    <a:gs pos="0">
                      <a:srgbClr val="00BCF6"/>
                    </a:gs>
                    <a:gs pos="79000">
                      <a:srgbClr val="004182"/>
                    </a:gs>
                  </a:gsLst>
                  <a:lin ang="2700000" scaled="0"/>
                </a:gradFill>
                <a:latin typeface="华文隶书" panose="02010800040101010101" pitchFamily="2" charset="-122"/>
                <a:ea typeface="华文隶书" panose="02010800040101010101" pitchFamily="2" charset="-122"/>
                <a:cs typeface="阿里巴巴普惠体 H" panose="00020600040101010101" pitchFamily="18" charset="-122"/>
              </a:rPr>
              <a:t>背景</a:t>
            </a:r>
          </a:p>
        </p:txBody>
      </p:sp>
      <p:sp>
        <p:nvSpPr>
          <p:cNvPr id="105" name="文本框 104"/>
          <p:cNvSpPr txBox="1"/>
          <p:nvPr>
            <p:custDataLst>
              <p:tags r:id="rId4"/>
            </p:custDataLst>
          </p:nvPr>
        </p:nvSpPr>
        <p:spPr>
          <a:xfrm>
            <a:off x="4185684" y="3136770"/>
            <a:ext cx="2101106" cy="231140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r>
              <a:rPr lang="en-US" altLang="zh-CN" sz="86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106" name="椭圆 105"/>
          <p:cNvSpPr/>
          <p:nvPr>
            <p:custDataLst>
              <p:tags r:id="rId5"/>
            </p:custDataLst>
          </p:nvPr>
        </p:nvSpPr>
        <p:spPr>
          <a:xfrm>
            <a:off x="4293444" y="3636279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>
            <p:custDataLst>
              <p:tags r:id="rId6"/>
            </p:custDataLst>
          </p:nvPr>
        </p:nvSpPr>
        <p:spPr>
          <a:xfrm>
            <a:off x="4361464" y="3636279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>
            <p:custDataLst>
              <p:tags r:id="rId7"/>
            </p:custDataLst>
          </p:nvPr>
        </p:nvSpPr>
        <p:spPr>
          <a:xfrm>
            <a:off x="4429484" y="3636279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>
            <p:custDataLst>
              <p:tags r:id="rId8"/>
            </p:custDataLst>
          </p:nvPr>
        </p:nvSpPr>
        <p:spPr>
          <a:xfrm>
            <a:off x="4497504" y="3636279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直接连接符 102"/>
          <p:cNvCxnSpPr/>
          <p:nvPr>
            <p:custDataLst>
              <p:tags r:id="rId9"/>
            </p:custDataLst>
          </p:nvPr>
        </p:nvCxnSpPr>
        <p:spPr>
          <a:xfrm>
            <a:off x="6579173" y="2848891"/>
            <a:ext cx="0" cy="671961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: 圆角 89"/>
          <p:cNvSpPr/>
          <p:nvPr>
            <p:custDataLst>
              <p:tags r:id="rId10"/>
            </p:custDataLst>
          </p:nvPr>
        </p:nvSpPr>
        <p:spPr>
          <a:xfrm>
            <a:off x="7043802" y="2285242"/>
            <a:ext cx="4452873" cy="1799258"/>
          </a:xfrm>
          <a:prstGeom prst="roundRect">
            <a:avLst>
              <a:gd name="adj" fmla="val 7800"/>
            </a:avLst>
          </a:prstGeom>
          <a:solidFill>
            <a:schemeClr val="lt1"/>
          </a:solidFill>
          <a:ln>
            <a:noFill/>
          </a:ln>
          <a:effectLst>
            <a:outerShdw blurRad="825500" dist="381000" dir="2700000" algn="ctr" rotWithShape="0">
              <a:srgbClr val="2B2B2B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5"/>
          </a:p>
        </p:txBody>
      </p:sp>
      <p:sp>
        <p:nvSpPr>
          <p:cNvPr id="91" name="文本框 90"/>
          <p:cNvSpPr txBox="1"/>
          <p:nvPr>
            <p:custDataLst>
              <p:tags r:id="rId11"/>
            </p:custDataLst>
          </p:nvPr>
        </p:nvSpPr>
        <p:spPr>
          <a:xfrm>
            <a:off x="7043800" y="2446930"/>
            <a:ext cx="2115840" cy="1562274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pPr algn="ctr"/>
            <a:r>
              <a:rPr lang="en-US" altLang="zh-CN" sz="9505" dirty="0">
                <a:blipFill dpi="0" rotWithShape="1">
                  <a:blip r:embed="rId39"/>
                  <a:srcRect/>
                  <a:tile tx="0" ty="0" sx="100000" sy="100000" flip="none" algn="bl"/>
                </a:blipFill>
                <a:latin typeface="华文隶书" panose="02010800040101010101" pitchFamily="2" charset="-122"/>
                <a:ea typeface="华文隶书" panose="02010800040101010101" pitchFamily="2" charset="-122"/>
                <a:cs typeface="OPPOSans M" panose="00020600040101010101" pitchFamily="18" charset="-122"/>
              </a:rPr>
              <a:t>02</a:t>
            </a:r>
            <a:endParaRPr lang="zh-CN" altLang="en-US" sz="9505" dirty="0">
              <a:blipFill dpi="0" rotWithShape="1">
                <a:blip r:embed="rId39"/>
                <a:srcRect/>
                <a:tile tx="0" ty="0" sx="100000" sy="100000" flip="none" algn="bl"/>
              </a:blipFill>
              <a:latin typeface="华文隶书" panose="02010800040101010101" pitchFamily="2" charset="-122"/>
              <a:ea typeface="华文隶书" panose="02010800040101010101" pitchFamily="2" charset="-122"/>
              <a:cs typeface="OPPOSans M" panose="00020600040101010101" pitchFamily="18" charset="-122"/>
            </a:endParaRPr>
          </a:p>
        </p:txBody>
      </p:sp>
      <p:sp>
        <p:nvSpPr>
          <p:cNvPr id="94" name="文本框 93"/>
          <p:cNvSpPr txBox="1"/>
          <p:nvPr>
            <p:custDataLst>
              <p:tags r:id="rId12"/>
            </p:custDataLst>
          </p:nvPr>
        </p:nvSpPr>
        <p:spPr>
          <a:xfrm>
            <a:off x="9088120" y="2673350"/>
            <a:ext cx="2408555" cy="528320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pPr>
              <a:defRPr/>
            </a:pPr>
            <a:r>
              <a:rPr lang="zh-CN" altLang="en-US" sz="2800" dirty="0">
                <a:gradFill>
                  <a:gsLst>
                    <a:gs pos="0">
                      <a:srgbClr val="00BCF6"/>
                    </a:gs>
                    <a:gs pos="79000">
                      <a:srgbClr val="004182"/>
                    </a:gs>
                  </a:gsLst>
                  <a:lin ang="2700000" scaled="0"/>
                </a:gradFill>
                <a:latin typeface="华文隶书" panose="02010800040101010101" pitchFamily="2" charset="-122"/>
                <a:ea typeface="华文隶书" panose="02010800040101010101" pitchFamily="2" charset="-122"/>
              </a:rPr>
              <a:t>初识机器学习</a:t>
            </a:r>
          </a:p>
        </p:txBody>
      </p:sp>
      <p:sp>
        <p:nvSpPr>
          <p:cNvPr id="95" name="文本框 94"/>
          <p:cNvSpPr txBox="1"/>
          <p:nvPr>
            <p:custDataLst>
              <p:tags r:id="rId13"/>
            </p:custDataLst>
          </p:nvPr>
        </p:nvSpPr>
        <p:spPr>
          <a:xfrm>
            <a:off x="9103186" y="3136770"/>
            <a:ext cx="2101106" cy="231140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r>
              <a:rPr lang="en-US" altLang="zh-CN" sz="86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TO KNOW MACHINE LEARNING</a:t>
            </a:r>
          </a:p>
        </p:txBody>
      </p:sp>
      <p:sp>
        <p:nvSpPr>
          <p:cNvPr id="96" name="椭圆 95"/>
          <p:cNvSpPr/>
          <p:nvPr>
            <p:custDataLst>
              <p:tags r:id="rId14"/>
            </p:custDataLst>
          </p:nvPr>
        </p:nvSpPr>
        <p:spPr>
          <a:xfrm>
            <a:off x="9210946" y="3636279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>
            <p:custDataLst>
              <p:tags r:id="rId15"/>
            </p:custDataLst>
          </p:nvPr>
        </p:nvSpPr>
        <p:spPr>
          <a:xfrm>
            <a:off x="9278966" y="3636279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>
            <p:custDataLst>
              <p:tags r:id="rId16"/>
            </p:custDataLst>
          </p:nvPr>
        </p:nvSpPr>
        <p:spPr>
          <a:xfrm>
            <a:off x="9346986" y="3636279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>
            <p:custDataLst>
              <p:tags r:id="rId17"/>
            </p:custDataLst>
          </p:nvPr>
        </p:nvSpPr>
        <p:spPr>
          <a:xfrm>
            <a:off x="9415006" y="3636279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3" name="直接连接符 92"/>
          <p:cNvCxnSpPr/>
          <p:nvPr>
            <p:custDataLst>
              <p:tags r:id="rId18"/>
            </p:custDataLst>
          </p:nvPr>
        </p:nvCxnSpPr>
        <p:spPr>
          <a:xfrm>
            <a:off x="11496675" y="2848891"/>
            <a:ext cx="0" cy="671961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: 圆角 77"/>
          <p:cNvSpPr/>
          <p:nvPr>
            <p:custDataLst>
              <p:tags r:id="rId19"/>
            </p:custDataLst>
          </p:nvPr>
        </p:nvSpPr>
        <p:spPr>
          <a:xfrm>
            <a:off x="2126299" y="4470202"/>
            <a:ext cx="4452873" cy="1799258"/>
          </a:xfrm>
          <a:prstGeom prst="roundRect">
            <a:avLst>
              <a:gd name="adj" fmla="val 7800"/>
            </a:avLst>
          </a:prstGeom>
          <a:solidFill>
            <a:schemeClr val="lt1"/>
          </a:solidFill>
          <a:ln>
            <a:noFill/>
          </a:ln>
          <a:effectLst>
            <a:outerShdw blurRad="825500" dist="381000" dir="2700000" algn="ctr" rotWithShape="0">
              <a:srgbClr val="2B2B2B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5"/>
          </a:p>
        </p:txBody>
      </p:sp>
      <p:sp>
        <p:nvSpPr>
          <p:cNvPr id="79" name="文本框 78"/>
          <p:cNvSpPr txBox="1"/>
          <p:nvPr>
            <p:custDataLst>
              <p:tags r:id="rId20"/>
            </p:custDataLst>
          </p:nvPr>
        </p:nvSpPr>
        <p:spPr>
          <a:xfrm>
            <a:off x="2126298" y="4679991"/>
            <a:ext cx="2115840" cy="1562274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pPr algn="ctr"/>
            <a:r>
              <a:rPr lang="en-US" altLang="zh-CN" sz="9505" dirty="0">
                <a:blipFill dpi="0" rotWithShape="1">
                  <a:blip r:embed="rId39"/>
                  <a:srcRect/>
                  <a:tile tx="0" ty="0" sx="100000" sy="100000" flip="none" algn="br"/>
                </a:blipFill>
                <a:latin typeface="华文隶书" panose="02010800040101010101" pitchFamily="2" charset="-122"/>
                <a:ea typeface="华文隶书" panose="02010800040101010101" pitchFamily="2" charset="-122"/>
                <a:cs typeface="OPPOSans M" panose="00020600040101010101" pitchFamily="18" charset="-122"/>
              </a:rPr>
              <a:t>03</a:t>
            </a:r>
            <a:endParaRPr lang="zh-CN" altLang="en-US" sz="9505" dirty="0">
              <a:blipFill dpi="0" rotWithShape="1">
                <a:blip r:embed="rId39"/>
                <a:srcRect/>
                <a:tile tx="0" ty="0" sx="100000" sy="100000" flip="none" algn="br"/>
              </a:blipFill>
              <a:latin typeface="华文隶书" panose="02010800040101010101" pitchFamily="2" charset="-122"/>
              <a:ea typeface="华文隶书" panose="02010800040101010101" pitchFamily="2" charset="-122"/>
              <a:cs typeface="OPPOSans M" panose="00020600040101010101" pitchFamily="18" charset="-122"/>
            </a:endParaRPr>
          </a:p>
        </p:txBody>
      </p:sp>
      <p:sp>
        <p:nvSpPr>
          <p:cNvPr id="82" name="文本框 81"/>
          <p:cNvSpPr txBox="1"/>
          <p:nvPr>
            <p:custDataLst>
              <p:tags r:id="rId21"/>
            </p:custDataLst>
          </p:nvPr>
        </p:nvSpPr>
        <p:spPr>
          <a:xfrm>
            <a:off x="4170865" y="4906334"/>
            <a:ext cx="2293822" cy="528320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pPr>
              <a:defRPr/>
            </a:pPr>
            <a:r>
              <a:rPr lang="zh-CN" altLang="en-US" sz="2800" dirty="0">
                <a:gradFill>
                  <a:gsLst>
                    <a:gs pos="0">
                      <a:srgbClr val="00BCF6"/>
                    </a:gs>
                    <a:gs pos="79000">
                      <a:srgbClr val="004182"/>
                    </a:gs>
                  </a:gsLst>
                  <a:lin ang="2700000" scaled="0"/>
                </a:gradFill>
                <a:latin typeface="华文隶书" panose="02010800040101010101" pitchFamily="2" charset="-122"/>
                <a:ea typeface="华文隶书" panose="02010800040101010101" pitchFamily="2" charset="-122"/>
              </a:rPr>
              <a:t>监督学习</a:t>
            </a:r>
          </a:p>
        </p:txBody>
      </p:sp>
      <p:sp>
        <p:nvSpPr>
          <p:cNvPr id="83" name="文本框 82"/>
          <p:cNvSpPr txBox="1"/>
          <p:nvPr>
            <p:custDataLst>
              <p:tags r:id="rId22"/>
            </p:custDataLst>
          </p:nvPr>
        </p:nvSpPr>
        <p:spPr>
          <a:xfrm>
            <a:off x="4222701" y="5369831"/>
            <a:ext cx="2101106" cy="231140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r>
              <a:rPr lang="en-US" altLang="zh-CN" sz="86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</a:p>
        </p:txBody>
      </p:sp>
      <p:sp>
        <p:nvSpPr>
          <p:cNvPr id="84" name="椭圆 83"/>
          <p:cNvSpPr/>
          <p:nvPr>
            <p:custDataLst>
              <p:tags r:id="rId23"/>
            </p:custDataLst>
          </p:nvPr>
        </p:nvSpPr>
        <p:spPr>
          <a:xfrm>
            <a:off x="4293444" y="5869340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>
            <p:custDataLst>
              <p:tags r:id="rId24"/>
            </p:custDataLst>
          </p:nvPr>
        </p:nvSpPr>
        <p:spPr>
          <a:xfrm>
            <a:off x="4361464" y="5869340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>
            <p:custDataLst>
              <p:tags r:id="rId25"/>
            </p:custDataLst>
          </p:nvPr>
        </p:nvSpPr>
        <p:spPr>
          <a:xfrm>
            <a:off x="4429484" y="5869340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>
            <p:custDataLst>
              <p:tags r:id="rId26"/>
            </p:custDataLst>
          </p:nvPr>
        </p:nvSpPr>
        <p:spPr>
          <a:xfrm>
            <a:off x="4497504" y="5869340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连接符 80"/>
          <p:cNvCxnSpPr/>
          <p:nvPr>
            <p:custDataLst>
              <p:tags r:id="rId27"/>
            </p:custDataLst>
          </p:nvPr>
        </p:nvCxnSpPr>
        <p:spPr>
          <a:xfrm>
            <a:off x="6579173" y="5081952"/>
            <a:ext cx="0" cy="671961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: 圆角 67"/>
          <p:cNvSpPr/>
          <p:nvPr>
            <p:custDataLst>
              <p:tags r:id="rId28"/>
            </p:custDataLst>
          </p:nvPr>
        </p:nvSpPr>
        <p:spPr>
          <a:xfrm>
            <a:off x="7043802" y="4518303"/>
            <a:ext cx="4452873" cy="1799258"/>
          </a:xfrm>
          <a:prstGeom prst="roundRect">
            <a:avLst>
              <a:gd name="adj" fmla="val 7800"/>
            </a:avLst>
          </a:prstGeom>
          <a:solidFill>
            <a:schemeClr val="lt1"/>
          </a:solidFill>
          <a:ln>
            <a:noFill/>
          </a:ln>
          <a:effectLst>
            <a:outerShdw blurRad="825500" dist="381000" dir="2700000" algn="ctr" rotWithShape="0">
              <a:srgbClr val="2B2B2B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zh-CN" altLang="en-US" sz="1945"/>
          </a:p>
        </p:txBody>
      </p:sp>
      <p:sp>
        <p:nvSpPr>
          <p:cNvPr id="69" name="文本框 68"/>
          <p:cNvSpPr txBox="1"/>
          <p:nvPr>
            <p:custDataLst>
              <p:tags r:id="rId29"/>
            </p:custDataLst>
          </p:nvPr>
        </p:nvSpPr>
        <p:spPr>
          <a:xfrm>
            <a:off x="7043800" y="4679991"/>
            <a:ext cx="2115840" cy="1562274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pPr algn="ctr"/>
            <a:r>
              <a:rPr lang="en-US" altLang="zh-CN" sz="9505" dirty="0">
                <a:blipFill dpi="0" rotWithShape="1">
                  <a:blip r:embed="rId39"/>
                  <a:srcRect/>
                  <a:tile tx="0" ty="0" sx="100000" sy="100000" flip="none" algn="r"/>
                </a:blipFill>
                <a:latin typeface="华文隶书" panose="02010800040101010101" pitchFamily="2" charset="-122"/>
                <a:ea typeface="华文隶书" panose="02010800040101010101" pitchFamily="2" charset="-122"/>
                <a:cs typeface="OPPOSans M" panose="00020600040101010101" pitchFamily="18" charset="-122"/>
              </a:rPr>
              <a:t>04</a:t>
            </a:r>
            <a:endParaRPr lang="zh-CN" altLang="en-US" sz="9505" dirty="0">
              <a:blipFill dpi="0" rotWithShape="1">
                <a:blip r:embed="rId39"/>
                <a:srcRect/>
                <a:tile tx="0" ty="0" sx="100000" sy="100000" flip="none" algn="r"/>
              </a:blipFill>
              <a:latin typeface="华文隶书" panose="02010800040101010101" pitchFamily="2" charset="-122"/>
              <a:ea typeface="华文隶书" panose="02010800040101010101" pitchFamily="2" charset="-122"/>
              <a:cs typeface="OPPOSans M" panose="00020600040101010101" pitchFamily="18" charset="-122"/>
            </a:endParaRPr>
          </a:p>
        </p:txBody>
      </p:sp>
      <p:sp>
        <p:nvSpPr>
          <p:cNvPr id="72" name="文本框 71"/>
          <p:cNvSpPr txBox="1"/>
          <p:nvPr>
            <p:custDataLst>
              <p:tags r:id="rId30"/>
            </p:custDataLst>
          </p:nvPr>
        </p:nvSpPr>
        <p:spPr>
          <a:xfrm>
            <a:off x="9088367" y="4906334"/>
            <a:ext cx="2293822" cy="528320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pPr>
              <a:defRPr/>
            </a:pPr>
            <a:r>
              <a:rPr lang="zh-CN" altLang="en-US" sz="2800" dirty="0">
                <a:gradFill>
                  <a:gsLst>
                    <a:gs pos="0">
                      <a:srgbClr val="00BCF6"/>
                    </a:gs>
                    <a:gs pos="79000">
                      <a:srgbClr val="004182"/>
                    </a:gs>
                  </a:gsLst>
                  <a:lin ang="2700000" scaled="0"/>
                </a:gradFill>
                <a:latin typeface="华文隶书" panose="02010800040101010101" pitchFamily="2" charset="-122"/>
                <a:ea typeface="华文隶书" panose="02010800040101010101" pitchFamily="2" charset="-122"/>
              </a:rPr>
              <a:t>无监督学习</a:t>
            </a:r>
          </a:p>
        </p:txBody>
      </p:sp>
      <p:sp>
        <p:nvSpPr>
          <p:cNvPr id="73" name="文本框 72"/>
          <p:cNvSpPr txBox="1"/>
          <p:nvPr>
            <p:custDataLst>
              <p:tags r:id="rId31"/>
            </p:custDataLst>
          </p:nvPr>
        </p:nvSpPr>
        <p:spPr>
          <a:xfrm>
            <a:off x="9087946" y="5369831"/>
            <a:ext cx="2101106" cy="231140"/>
          </a:xfrm>
          <a:prstGeom prst="rect">
            <a:avLst/>
          </a:prstGeom>
          <a:noFill/>
          <a:effectLst/>
        </p:spPr>
        <p:txBody>
          <a:bodyPr wrap="square" lIns="98755" tIns="49378" rIns="98755" bIns="49378" rtlCol="0">
            <a:spAutoFit/>
          </a:bodyPr>
          <a:lstStyle/>
          <a:p>
            <a:r>
              <a:rPr lang="en-US" altLang="zh-CN" sz="86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  <a:r>
              <a:rPr lang="zh-CN" altLang="en-US" sz="86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en-US" altLang="zh-CN" sz="865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</a:p>
        </p:txBody>
      </p:sp>
      <p:sp>
        <p:nvSpPr>
          <p:cNvPr id="74" name="椭圆 73"/>
          <p:cNvSpPr/>
          <p:nvPr>
            <p:custDataLst>
              <p:tags r:id="rId32"/>
            </p:custDataLst>
          </p:nvPr>
        </p:nvSpPr>
        <p:spPr>
          <a:xfrm>
            <a:off x="9210946" y="5869340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>
            <p:custDataLst>
              <p:tags r:id="rId33"/>
            </p:custDataLst>
          </p:nvPr>
        </p:nvSpPr>
        <p:spPr>
          <a:xfrm>
            <a:off x="9278966" y="5869340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>
            <p:custDataLst>
              <p:tags r:id="rId34"/>
            </p:custDataLst>
          </p:nvPr>
        </p:nvSpPr>
        <p:spPr>
          <a:xfrm>
            <a:off x="9346986" y="5869340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>
            <p:custDataLst>
              <p:tags r:id="rId35"/>
            </p:custDataLst>
          </p:nvPr>
        </p:nvSpPr>
        <p:spPr>
          <a:xfrm>
            <a:off x="9415006" y="5869340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>
            <p:custDataLst>
              <p:tags r:id="rId36"/>
            </p:custDataLst>
          </p:nvPr>
        </p:nvCxnSpPr>
        <p:spPr>
          <a:xfrm>
            <a:off x="11496675" y="5081952"/>
            <a:ext cx="0" cy="671961"/>
          </a:xfrm>
          <a:prstGeom prst="line">
            <a:avLst/>
          </a:prstGeom>
          <a:ln w="2857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本框 110"/>
          <p:cNvSpPr txBox="1"/>
          <p:nvPr/>
        </p:nvSpPr>
        <p:spPr>
          <a:xfrm>
            <a:off x="584835" y="887730"/>
            <a:ext cx="3145155" cy="643255"/>
          </a:xfrm>
          <a:prstGeom prst="rect">
            <a:avLst/>
          </a:prstGeom>
          <a:noFill/>
          <a:effectLst/>
        </p:spPr>
        <p:txBody>
          <a:bodyPr wrap="square" lIns="112471" tIns="56236" rIns="112471" bIns="56236" rtlCol="0">
            <a:spAutoFit/>
          </a:bodyPr>
          <a:lstStyle/>
          <a:p>
            <a:r>
              <a:rPr lang="en-US" altLang="zh-CN" sz="3445" dirty="0">
                <a:solidFill>
                  <a:schemeClr val="bg1"/>
                </a:solidFill>
                <a:latin typeface="Times New Roman" panose="02020603050405020304" pitchFamily="18" charset="0"/>
                <a:ea typeface="江城斜黑体 900W" panose="020B0A00000000000000" pitchFamily="34" charset="-122"/>
                <a:cs typeface="Times New Roman" panose="02020603050405020304" pitchFamily="18" charset="0"/>
              </a:rPr>
              <a:t>CATALOGUE</a:t>
            </a:r>
          </a:p>
        </p:txBody>
      </p:sp>
      <p:pic>
        <p:nvPicPr>
          <p:cNvPr id="2" name="图片 1" descr="文本&#10;&#10;描述已自动生成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859" y="300601"/>
            <a:ext cx="3558964" cy="9548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36471" y="607001"/>
            <a:ext cx="17427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>
                    <a:lumMod val="75000"/>
                    <a:alpha val="3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阿里巴巴普惠体 H" panose="00020600040101010101" pitchFamily="18" charset="-122"/>
              </a:rPr>
              <a:t>01</a:t>
            </a:r>
            <a:endParaRPr lang="zh-CN" altLang="en-US" sz="13800" dirty="0">
              <a:solidFill>
                <a:schemeClr val="bg1">
                  <a:lumMod val="75000"/>
                  <a:alpha val="30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  <a:cs typeface="阿里巴巴普惠体 H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68770" y="2028649"/>
            <a:ext cx="2545080" cy="511810"/>
          </a:xfrm>
          <a:prstGeom prst="rect">
            <a:avLst/>
          </a:prstGeom>
          <a:noFill/>
          <a:effectLst/>
        </p:spPr>
        <p:txBody>
          <a:bodyPr wrap="square" lIns="236024" tIns="118013" rIns="236024" bIns="118013" rtlCol="0">
            <a:spAutoFit/>
          </a:bodyPr>
          <a:lstStyle/>
          <a:p>
            <a:r>
              <a:rPr lang="en-US" altLang="zh-CN" dirty="0">
                <a:solidFill>
                  <a:schemeClr val="accent3">
                    <a:alpha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n-US" altLang="zh-CN" dirty="0">
                <a:solidFill>
                  <a:schemeClr val="accent3">
                    <a:alpha val="50000"/>
                  </a:schemeClr>
                </a:solidFill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53362" y="1208405"/>
            <a:ext cx="2798445" cy="1235075"/>
          </a:xfrm>
          <a:prstGeom prst="rect">
            <a:avLst/>
          </a:prstGeom>
          <a:noFill/>
          <a:effectLst/>
        </p:spPr>
        <p:txBody>
          <a:bodyPr wrap="square" lIns="236024" tIns="118013" rIns="236024" bIns="118013" rtlCol="0">
            <a:spAutoFit/>
          </a:bodyPr>
          <a:lstStyle/>
          <a:p>
            <a:pPr>
              <a:defRPr/>
            </a:pPr>
            <a:r>
              <a:rPr lang="zh-CN" altLang="en-US" sz="6500" dirty="0">
                <a:gradFill>
                  <a:gsLst>
                    <a:gs pos="0">
                      <a:schemeClr val="accent2"/>
                    </a:gs>
                    <a:gs pos="81000">
                      <a:srgbClr val="004182"/>
                    </a:gs>
                  </a:gsLst>
                  <a:lin ang="2700000" scaled="0"/>
                </a:gradFill>
                <a:latin typeface="华文隶书" panose="02010800040101010101" pitchFamily="2" charset="-122"/>
                <a:ea typeface="华文隶书" panose="02010800040101010101" pitchFamily="2" charset="-122"/>
                <a:cs typeface="阿里巴巴普惠体 H" panose="00020600040101010101" pitchFamily="18" charset="-122"/>
              </a:rPr>
              <a:t>背景</a:t>
            </a:r>
          </a:p>
        </p:txBody>
      </p:sp>
      <p:sp>
        <p:nvSpPr>
          <p:cNvPr id="9" name="圆: 空心 8"/>
          <p:cNvSpPr/>
          <p:nvPr/>
        </p:nvSpPr>
        <p:spPr>
          <a:xfrm>
            <a:off x="3475924" y="1418693"/>
            <a:ext cx="156398" cy="156398"/>
          </a:xfrm>
          <a:prstGeom prst="donut">
            <a:avLst>
              <a:gd name="adj" fmla="val 26671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pic>
        <p:nvPicPr>
          <p:cNvPr id="3" name="图片 2" descr="文本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13" y="283181"/>
            <a:ext cx="3558964" cy="954862"/>
          </a:xfrm>
          <a:prstGeom prst="rect">
            <a:avLst/>
          </a:prstGeom>
        </p:spPr>
      </p:pic>
      <p:pic>
        <p:nvPicPr>
          <p:cNvPr id="2" name="图片 1" descr="4442f4fa429a0c7d7536c063a8975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585" y="3663315"/>
            <a:ext cx="4500880" cy="2979420"/>
          </a:xfrm>
          <a:prstGeom prst="rect">
            <a:avLst/>
          </a:prstGeom>
        </p:spPr>
      </p:pic>
      <p:pic>
        <p:nvPicPr>
          <p:cNvPr id="4" name="图片 3" descr="d7c4dbfd5b133d309e1ea95b3cfe7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585" y="200660"/>
            <a:ext cx="4466590" cy="3028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2560" y="3119312"/>
            <a:ext cx="4668520" cy="16292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fontAlgn="auto"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人工智能（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Artificial Intelligence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），作为一种通过模拟、延伸和扩展人类智能的理论、方法、技术和应用系统，以实现对人类认知、决策、规划、学习、交流、创造等智能行为的模拟、延伸和扩展。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74075" y="388897"/>
            <a:ext cx="26422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bg1">
                    <a:lumMod val="75000"/>
                    <a:alpha val="3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阿里巴巴普惠体 H" panose="00020600040101010101" pitchFamily="18" charset="-122"/>
              </a:rPr>
              <a:t>01</a:t>
            </a:r>
            <a:endParaRPr lang="zh-CN" altLang="en-US" sz="13800" dirty="0">
              <a:solidFill>
                <a:schemeClr val="bg1">
                  <a:lumMod val="75000"/>
                  <a:alpha val="30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  <a:cs typeface="阿里巴巴普惠体 H" panose="00020600040101010101" pitchFamily="18" charset="-122"/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3475924" y="1418693"/>
            <a:ext cx="156398" cy="156398"/>
          </a:xfrm>
          <a:prstGeom prst="donut">
            <a:avLst>
              <a:gd name="adj" fmla="val 26671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pic>
        <p:nvPicPr>
          <p:cNvPr id="3" name="图片 2" descr="文本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33" y="216824"/>
            <a:ext cx="3558964" cy="9548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B1E3BC9-CA02-A607-F81D-7CE8FAE85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52" y="1330532"/>
            <a:ext cx="9537895" cy="3844733"/>
          </a:xfrm>
          <a:prstGeom prst="rect">
            <a:avLst/>
          </a:prstGeom>
        </p:spPr>
      </p:pic>
      <p:sp>
        <p:nvSpPr>
          <p:cNvPr id="19" name="箭头: 右 18">
            <a:extLst>
              <a:ext uri="{FF2B5EF4-FFF2-40B4-BE49-F238E27FC236}">
                <a16:creationId xmlns:a16="http://schemas.microsoft.com/office/drawing/2014/main" id="{65602034-82C8-F29B-4296-FECFF1695075}"/>
              </a:ext>
            </a:extLst>
          </p:cNvPr>
          <p:cNvSpPr/>
          <p:nvPr/>
        </p:nvSpPr>
        <p:spPr>
          <a:xfrm rot="3319321">
            <a:off x="6832546" y="1913276"/>
            <a:ext cx="974768" cy="2905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D18BB5C-66D5-1F14-0D9B-58A3A41C51E7}"/>
              </a:ext>
            </a:extLst>
          </p:cNvPr>
          <p:cNvSpPr txBox="1"/>
          <p:nvPr/>
        </p:nvSpPr>
        <p:spPr>
          <a:xfrm>
            <a:off x="2918147" y="5669280"/>
            <a:ext cx="637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三者关系：人工智能包含机器学习，机器学习包含深度学习</a:t>
            </a:r>
          </a:p>
        </p:txBody>
      </p:sp>
    </p:spTree>
    <p:extLst>
      <p:ext uri="{BB962C8B-B14F-4D97-AF65-F5344CB8AC3E}">
        <p14:creationId xmlns:p14="http://schemas.microsoft.com/office/powerpoint/2010/main" val="1733883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36471" y="607001"/>
            <a:ext cx="17427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>
                    <a:lumMod val="75000"/>
                    <a:alpha val="3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阿里巴巴普惠体 H" panose="00020600040101010101" pitchFamily="18" charset="-122"/>
              </a:rPr>
              <a:t>02</a:t>
            </a:r>
            <a:endParaRPr lang="zh-CN" altLang="en-US" sz="13800" dirty="0">
              <a:solidFill>
                <a:schemeClr val="bg1">
                  <a:lumMod val="75000"/>
                  <a:alpha val="30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  <a:cs typeface="阿里巴巴普惠体 H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4928" y="2243566"/>
            <a:ext cx="4603877" cy="453775"/>
          </a:xfrm>
          <a:prstGeom prst="rect">
            <a:avLst/>
          </a:prstGeom>
          <a:noFill/>
          <a:effectLst/>
        </p:spPr>
        <p:txBody>
          <a:bodyPr wrap="square" lIns="236024" tIns="118013" rIns="236024" bIns="118013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GET TO KNOW MACHINE LEARNING</a:t>
            </a:r>
            <a:r>
              <a:rPr lang="en-US" altLang="zh-CN" sz="1400" dirty="0">
                <a:solidFill>
                  <a:schemeClr val="accent3">
                    <a:alpha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4305" y="1404620"/>
            <a:ext cx="5862320" cy="1235075"/>
          </a:xfrm>
          <a:prstGeom prst="rect">
            <a:avLst/>
          </a:prstGeom>
          <a:noFill/>
          <a:effectLst/>
        </p:spPr>
        <p:txBody>
          <a:bodyPr wrap="square" lIns="236024" tIns="118013" rIns="236024" bIns="118013" rtlCol="0">
            <a:spAutoFit/>
          </a:bodyPr>
          <a:lstStyle/>
          <a:p>
            <a:pPr>
              <a:defRPr/>
            </a:pPr>
            <a:r>
              <a:rPr lang="zh-CN" altLang="en-US" sz="6500" dirty="0">
                <a:gradFill>
                  <a:gsLst>
                    <a:gs pos="0">
                      <a:srgbClr val="00BCF6"/>
                    </a:gs>
                    <a:gs pos="79000">
                      <a:srgbClr val="004182"/>
                    </a:gs>
                  </a:gsLst>
                  <a:lin ang="2700000" scaled="0"/>
                </a:gradFill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初识机器学习</a:t>
            </a:r>
            <a:endParaRPr lang="zh-CN" altLang="en-US" sz="6500" dirty="0">
              <a:gradFill>
                <a:gsLst>
                  <a:gs pos="0">
                    <a:schemeClr val="accent2"/>
                  </a:gs>
                  <a:gs pos="81000">
                    <a:srgbClr val="004182"/>
                  </a:gs>
                </a:gsLst>
                <a:lin ang="2700000" scaled="0"/>
              </a:gradFill>
              <a:latin typeface="华文隶书" panose="02010800040101010101" pitchFamily="2" charset="-122"/>
              <a:ea typeface="华文隶书" panose="02010800040101010101" pitchFamily="2" charset="-122"/>
              <a:cs typeface="阿里巴巴普惠体 H" panose="00020600040101010101" pitchFamily="18" charset="-122"/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3475924" y="1418693"/>
            <a:ext cx="156398" cy="156398"/>
          </a:xfrm>
          <a:prstGeom prst="donut">
            <a:avLst>
              <a:gd name="adj" fmla="val 26671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pic>
        <p:nvPicPr>
          <p:cNvPr id="3" name="图片 2" descr="文本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13" y="283181"/>
            <a:ext cx="3558964" cy="95486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4170" y="3026119"/>
            <a:ext cx="5099050" cy="5788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fontAlgn="auto"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机器学习是人工智能的一种子领域，定义为让计算机在没有明确编程的情况下学习的方法。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r="54339"/>
          <a:stretch>
            <a:fillRect/>
          </a:stretch>
        </p:blipFill>
        <p:spPr>
          <a:xfrm>
            <a:off x="5914390" y="234950"/>
            <a:ext cx="5322570" cy="63881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2468EE-1A66-B5E1-A77C-4DBCD18691CF}"/>
              </a:ext>
            </a:extLst>
          </p:cNvPr>
          <p:cNvSpPr txBox="1"/>
          <p:nvPr/>
        </p:nvSpPr>
        <p:spPr>
          <a:xfrm>
            <a:off x="832718" y="3808730"/>
            <a:ext cx="307366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过程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·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数据收集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数据预处理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·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模型选择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·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训练模型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·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评估模型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·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部署模型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0" y="6793435"/>
            <a:ext cx="12192000" cy="6456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>
            <a:outerShdw blurRad="127000" dist="63500" dir="16200000" rotWithShape="0">
              <a:schemeClr val="accent1">
                <a:lumMod val="5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3" name="组合 182"/>
          <p:cNvGrpSpPr/>
          <p:nvPr/>
        </p:nvGrpSpPr>
        <p:grpSpPr>
          <a:xfrm>
            <a:off x="-135834" y="-671766"/>
            <a:ext cx="3441065" cy="3154710"/>
            <a:chOff x="-135834" y="-671766"/>
            <a:chExt cx="3441065" cy="3154710"/>
          </a:xfrm>
        </p:grpSpPr>
        <p:sp>
          <p:nvSpPr>
            <p:cNvPr id="103" name="文本框 102"/>
            <p:cNvSpPr txBox="1"/>
            <p:nvPr/>
          </p:nvSpPr>
          <p:spPr>
            <a:xfrm>
              <a:off x="-135834" y="-671766"/>
              <a:ext cx="242887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9900" dirty="0">
                  <a:ln>
                    <a:gradFill>
                      <a:gsLst>
                        <a:gs pos="0">
                          <a:schemeClr val="accent2">
                            <a:alpha val="50000"/>
                          </a:schemeClr>
                        </a:gs>
                        <a:gs pos="73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华文隶书" panose="02010800040101010101" pitchFamily="2" charset="-122"/>
                  <a:ea typeface="华文隶书" panose="02010800040101010101" pitchFamily="2" charset="-122"/>
                </a:rPr>
                <a:t>02</a:t>
              </a:r>
              <a:endParaRPr lang="zh-CN" altLang="en-US" sz="19900" dirty="0">
                <a:ln>
                  <a:gradFill>
                    <a:gsLst>
                      <a:gs pos="0">
                        <a:schemeClr val="accent2">
                          <a:alpha val="50000"/>
                        </a:schemeClr>
                      </a:gs>
                      <a:gs pos="73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 flipH="1">
              <a:off x="298506" y="469964"/>
              <a:ext cx="3006725" cy="567055"/>
            </a:xfrm>
            <a:prstGeom prst="rect">
              <a:avLst/>
            </a:prstGeom>
            <a:noFill/>
            <a:effectLst/>
          </p:spPr>
          <p:txBody>
            <a:bodyPr wrap="square" lIns="106211" tIns="53106" rIns="106211" bIns="53106" rtlCol="0">
              <a:spAutoFit/>
            </a:bodyPr>
            <a:lstStyle/>
            <a:p>
              <a:pPr>
                <a:defRPr/>
              </a:pPr>
              <a:r>
                <a:rPr lang="zh-CN" altLang="en-US" sz="3000" dirty="0">
                  <a:gradFill>
                    <a:gsLst>
                      <a:gs pos="0">
                        <a:schemeClr val="accent2"/>
                      </a:gs>
                      <a:gs pos="48000">
                        <a:srgbClr val="004182"/>
                      </a:gs>
                    </a:gsLst>
                    <a:lin ang="2700000" scaled="0"/>
                  </a:gradFill>
                  <a:latin typeface="华文隶书" panose="02010800040101010101" pitchFamily="2" charset="-122"/>
                  <a:ea typeface="华文隶书" panose="02010800040101010101" pitchFamily="2" charset="-122"/>
                  <a:cs typeface="阿里巴巴普惠体 H" panose="00020600040101010101" pitchFamily="18" charset="-122"/>
                </a:rPr>
                <a:t>初识机器学习</a:t>
              </a:r>
            </a:p>
          </p:txBody>
        </p:sp>
        <p:sp>
          <p:nvSpPr>
            <p:cNvPr id="106" name="圆: 空心 105"/>
            <p:cNvSpPr/>
            <p:nvPr/>
          </p:nvSpPr>
          <p:spPr>
            <a:xfrm>
              <a:off x="2615670" y="496093"/>
              <a:ext cx="106363" cy="106363"/>
            </a:xfrm>
            <a:prstGeom prst="donut">
              <a:avLst>
                <a:gd name="adj" fmla="val 20858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1148" tIns="20574" rIns="41148" bIns="20574" rtlCol="0" anchor="ctr"/>
            <a:lstStyle/>
            <a:p>
              <a:pPr algn="ctr"/>
              <a:endParaRPr lang="zh-CN" altLang="en-US" sz="810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60293FD-0D77-259B-BB62-61E010AFAB12}"/>
              </a:ext>
            </a:extLst>
          </p:cNvPr>
          <p:cNvSpPr txBox="1"/>
          <p:nvPr/>
        </p:nvSpPr>
        <p:spPr>
          <a:xfrm>
            <a:off x="3652566" y="3567156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新的结果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98EAF9-5051-6FA3-E16E-DCAF4788D61F}"/>
              </a:ext>
            </a:extLst>
          </p:cNvPr>
          <p:cNvSpPr txBox="1"/>
          <p:nvPr/>
        </p:nvSpPr>
        <p:spPr>
          <a:xfrm>
            <a:off x="7884160" y="2065051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经验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5D3C57-9BDD-60DE-759C-1531F1AAE6A5}"/>
              </a:ext>
            </a:extLst>
          </p:cNvPr>
          <p:cNvSpPr txBox="1"/>
          <p:nvPr/>
        </p:nvSpPr>
        <p:spPr>
          <a:xfrm>
            <a:off x="2188950" y="3577504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E52DDA-D245-D6C8-68A3-7112197B4501}"/>
              </a:ext>
            </a:extLst>
          </p:cNvPr>
          <p:cNvSpPr txBox="1"/>
          <p:nvPr/>
        </p:nvSpPr>
        <p:spPr>
          <a:xfrm>
            <a:off x="7967980" y="3567156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规律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50BA7D-285C-307F-1B5F-025B68F991A9}"/>
              </a:ext>
            </a:extLst>
          </p:cNvPr>
          <p:cNvSpPr txBox="1"/>
          <p:nvPr/>
        </p:nvSpPr>
        <p:spPr>
          <a:xfrm>
            <a:off x="365760" y="3567156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新的数据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B8E3B9-3F55-ABF8-C059-DCFA96729FC4}"/>
              </a:ext>
            </a:extLst>
          </p:cNvPr>
          <p:cNvSpPr txBox="1"/>
          <p:nvPr/>
        </p:nvSpPr>
        <p:spPr>
          <a:xfrm>
            <a:off x="1920473" y="2129037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历史数据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D5A1102-2EDD-831D-654D-C5795876E3EC}"/>
              </a:ext>
            </a:extLst>
          </p:cNvPr>
          <p:cNvSpPr/>
          <p:nvPr/>
        </p:nvSpPr>
        <p:spPr>
          <a:xfrm>
            <a:off x="2065230" y="3304970"/>
            <a:ext cx="914400" cy="9144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终止 24">
            <a:extLst>
              <a:ext uri="{FF2B5EF4-FFF2-40B4-BE49-F238E27FC236}">
                <a16:creationId xmlns:a16="http://schemas.microsoft.com/office/drawing/2014/main" id="{16924C06-1F50-013C-A39F-A6916A9E9861}"/>
              </a:ext>
            </a:extLst>
          </p:cNvPr>
          <p:cNvSpPr/>
          <p:nvPr/>
        </p:nvSpPr>
        <p:spPr>
          <a:xfrm>
            <a:off x="1902670" y="1970508"/>
            <a:ext cx="1239520" cy="655539"/>
          </a:xfrm>
          <a:prstGeom prst="flowChartTerminato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终止 25">
            <a:extLst>
              <a:ext uri="{FF2B5EF4-FFF2-40B4-BE49-F238E27FC236}">
                <a16:creationId xmlns:a16="http://schemas.microsoft.com/office/drawing/2014/main" id="{12B1B18B-8AB0-44E9-4F70-7E54F1A01116}"/>
              </a:ext>
            </a:extLst>
          </p:cNvPr>
          <p:cNvSpPr/>
          <p:nvPr/>
        </p:nvSpPr>
        <p:spPr>
          <a:xfrm>
            <a:off x="7617624" y="1921948"/>
            <a:ext cx="1239520" cy="655539"/>
          </a:xfrm>
          <a:prstGeom prst="flowChartTerminato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A1C71EE-C404-FD24-17CF-4ACF00F93589}"/>
              </a:ext>
            </a:extLst>
          </p:cNvPr>
          <p:cNvSpPr/>
          <p:nvPr/>
        </p:nvSpPr>
        <p:spPr>
          <a:xfrm>
            <a:off x="7815580" y="3284462"/>
            <a:ext cx="914400" cy="9144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8ECB916-25A7-E294-BE44-1F7355E36389}"/>
              </a:ext>
            </a:extLst>
          </p:cNvPr>
          <p:cNvSpPr txBox="1"/>
          <p:nvPr/>
        </p:nvSpPr>
        <p:spPr>
          <a:xfrm>
            <a:off x="6149422" y="3577504"/>
            <a:ext cx="110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新的问题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747C11A-5220-3AEE-F7F8-0B48D182B977}"/>
              </a:ext>
            </a:extLst>
          </p:cNvPr>
          <p:cNvSpPr txBox="1"/>
          <p:nvPr/>
        </p:nvSpPr>
        <p:spPr>
          <a:xfrm>
            <a:off x="9451916" y="3567156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未来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0F04114-09B5-2D66-4E24-590B32575FD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519913" y="2626047"/>
            <a:ext cx="2517" cy="67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AD7481D-DC29-8A03-4814-9DA07043575F}"/>
              </a:ext>
            </a:extLst>
          </p:cNvPr>
          <p:cNvCxnSpPr>
            <a:cxnSpLocks/>
          </p:cNvCxnSpPr>
          <p:nvPr/>
        </p:nvCxnSpPr>
        <p:spPr>
          <a:xfrm>
            <a:off x="8270263" y="2596593"/>
            <a:ext cx="2517" cy="67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7556E9C-C299-5367-42C6-C6C4241D4A7B}"/>
              </a:ext>
            </a:extLst>
          </p:cNvPr>
          <p:cNvCxnSpPr>
            <a:cxnSpLocks/>
          </p:cNvCxnSpPr>
          <p:nvPr/>
        </p:nvCxnSpPr>
        <p:spPr>
          <a:xfrm>
            <a:off x="2997914" y="3762170"/>
            <a:ext cx="59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D305FB9-4F9D-D78F-937B-71AB759D117E}"/>
              </a:ext>
            </a:extLst>
          </p:cNvPr>
          <p:cNvCxnSpPr>
            <a:cxnSpLocks/>
          </p:cNvCxnSpPr>
          <p:nvPr/>
        </p:nvCxnSpPr>
        <p:spPr>
          <a:xfrm>
            <a:off x="8745220" y="3762170"/>
            <a:ext cx="59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AC5F934-4289-4EE5-D1A5-4EEF683E47F4}"/>
              </a:ext>
            </a:extLst>
          </p:cNvPr>
          <p:cNvCxnSpPr>
            <a:cxnSpLocks/>
          </p:cNvCxnSpPr>
          <p:nvPr/>
        </p:nvCxnSpPr>
        <p:spPr>
          <a:xfrm>
            <a:off x="1470916" y="3765140"/>
            <a:ext cx="59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33FACF4F-18D3-66A5-974B-C80DF231BA11}"/>
              </a:ext>
            </a:extLst>
          </p:cNvPr>
          <p:cNvCxnSpPr>
            <a:cxnSpLocks/>
          </p:cNvCxnSpPr>
          <p:nvPr/>
        </p:nvCxnSpPr>
        <p:spPr>
          <a:xfrm>
            <a:off x="7232258" y="3762170"/>
            <a:ext cx="59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8B5A96DC-7E52-DA11-C590-B00BA2D816C3}"/>
              </a:ext>
            </a:extLst>
          </p:cNvPr>
          <p:cNvSpPr txBox="1"/>
          <p:nvPr/>
        </p:nvSpPr>
        <p:spPr>
          <a:xfrm>
            <a:off x="8744166" y="3382490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预测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94C0647-F9DE-9071-F1A2-4D08B0B9DACE}"/>
              </a:ext>
            </a:extLst>
          </p:cNvPr>
          <p:cNvSpPr txBox="1"/>
          <p:nvPr/>
        </p:nvSpPr>
        <p:spPr>
          <a:xfrm>
            <a:off x="7165340" y="3392838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FF"/>
                </a:solidFill>
              </a:rPr>
              <a:t>输入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7D85A49-894D-67A5-1DBC-CD814B8B1031}"/>
              </a:ext>
            </a:extLst>
          </p:cNvPr>
          <p:cNvSpPr txBox="1"/>
          <p:nvPr/>
        </p:nvSpPr>
        <p:spPr>
          <a:xfrm>
            <a:off x="8265137" y="2762153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归纳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D555C69-0F44-68C2-AC78-01EC31DD07B5}"/>
              </a:ext>
            </a:extLst>
          </p:cNvPr>
          <p:cNvSpPr txBox="1"/>
          <p:nvPr/>
        </p:nvSpPr>
        <p:spPr>
          <a:xfrm>
            <a:off x="2964920" y="3394697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预测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614C167-D307-1D6C-A8B6-94A3829FF7B3}"/>
              </a:ext>
            </a:extLst>
          </p:cNvPr>
          <p:cNvSpPr txBox="1"/>
          <p:nvPr/>
        </p:nvSpPr>
        <p:spPr>
          <a:xfrm>
            <a:off x="1369060" y="3405721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9840C1A-713C-A922-E11B-6A072853CB47}"/>
              </a:ext>
            </a:extLst>
          </p:cNvPr>
          <p:cNvSpPr txBox="1"/>
          <p:nvPr/>
        </p:nvSpPr>
        <p:spPr>
          <a:xfrm>
            <a:off x="2420090" y="2764837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0" y="6793435"/>
            <a:ext cx="12192000" cy="6456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>
            <a:outerShdw blurRad="127000" dist="63500" dir="16200000" rotWithShape="0">
              <a:schemeClr val="accent1">
                <a:lumMod val="5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3" name="组合 182"/>
          <p:cNvGrpSpPr/>
          <p:nvPr/>
        </p:nvGrpSpPr>
        <p:grpSpPr>
          <a:xfrm>
            <a:off x="-135834" y="-671766"/>
            <a:ext cx="3441065" cy="3154710"/>
            <a:chOff x="-135834" y="-671766"/>
            <a:chExt cx="3441065" cy="3154710"/>
          </a:xfrm>
        </p:grpSpPr>
        <p:sp>
          <p:nvSpPr>
            <p:cNvPr id="103" name="文本框 102"/>
            <p:cNvSpPr txBox="1"/>
            <p:nvPr/>
          </p:nvSpPr>
          <p:spPr>
            <a:xfrm>
              <a:off x="-135834" y="-671766"/>
              <a:ext cx="242887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9900" dirty="0">
                  <a:ln>
                    <a:gradFill>
                      <a:gsLst>
                        <a:gs pos="0">
                          <a:schemeClr val="accent2">
                            <a:alpha val="50000"/>
                          </a:schemeClr>
                        </a:gs>
                        <a:gs pos="73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华文隶书" panose="02010800040101010101" pitchFamily="2" charset="-122"/>
                  <a:ea typeface="华文隶书" panose="02010800040101010101" pitchFamily="2" charset="-122"/>
                </a:rPr>
                <a:t>02</a:t>
              </a:r>
              <a:endParaRPr lang="zh-CN" altLang="en-US" sz="19900" dirty="0">
                <a:ln>
                  <a:gradFill>
                    <a:gsLst>
                      <a:gs pos="0">
                        <a:schemeClr val="accent2">
                          <a:alpha val="50000"/>
                        </a:schemeClr>
                      </a:gs>
                      <a:gs pos="73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 flipH="1">
              <a:off x="298506" y="469964"/>
              <a:ext cx="3006725" cy="567055"/>
            </a:xfrm>
            <a:prstGeom prst="rect">
              <a:avLst/>
            </a:prstGeom>
            <a:noFill/>
            <a:effectLst/>
          </p:spPr>
          <p:txBody>
            <a:bodyPr wrap="square" lIns="106211" tIns="53106" rIns="106211" bIns="53106" rtlCol="0">
              <a:spAutoFit/>
            </a:bodyPr>
            <a:lstStyle/>
            <a:p>
              <a:pPr>
                <a:defRPr/>
              </a:pPr>
              <a:r>
                <a:rPr lang="zh-CN" altLang="en-US" sz="3000" dirty="0">
                  <a:gradFill>
                    <a:gsLst>
                      <a:gs pos="0">
                        <a:schemeClr val="accent2"/>
                      </a:gs>
                      <a:gs pos="48000">
                        <a:srgbClr val="004182"/>
                      </a:gs>
                    </a:gsLst>
                    <a:lin ang="2700000" scaled="0"/>
                  </a:gradFill>
                  <a:latin typeface="华文隶书" panose="02010800040101010101" pitchFamily="2" charset="-122"/>
                  <a:ea typeface="华文隶书" panose="02010800040101010101" pitchFamily="2" charset="-122"/>
                  <a:cs typeface="阿里巴巴普惠体 H" panose="00020600040101010101" pitchFamily="18" charset="-122"/>
                </a:rPr>
                <a:t>初识机器学习</a:t>
              </a:r>
            </a:p>
          </p:txBody>
        </p:sp>
        <p:sp>
          <p:nvSpPr>
            <p:cNvPr id="106" name="圆: 空心 105"/>
            <p:cNvSpPr/>
            <p:nvPr/>
          </p:nvSpPr>
          <p:spPr>
            <a:xfrm>
              <a:off x="2615670" y="496093"/>
              <a:ext cx="106363" cy="106363"/>
            </a:xfrm>
            <a:prstGeom prst="donut">
              <a:avLst>
                <a:gd name="adj" fmla="val 20858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1148" tIns="20574" rIns="41148" bIns="20574" rtlCol="0" anchor="ctr"/>
            <a:lstStyle/>
            <a:p>
              <a:pPr algn="ctr"/>
              <a:endParaRPr lang="zh-CN" altLang="en-US" sz="81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06701" y="1950429"/>
            <a:ext cx="1729486" cy="494131"/>
            <a:chOff x="544787" y="2005024"/>
            <a:chExt cx="1729486" cy="494131"/>
          </a:xfrm>
        </p:grpSpPr>
        <p:sp>
          <p:nvSpPr>
            <p:cNvPr id="84" name="矩形: 圆角 83"/>
            <p:cNvSpPr/>
            <p:nvPr/>
          </p:nvSpPr>
          <p:spPr>
            <a:xfrm>
              <a:off x="544787" y="2005024"/>
              <a:ext cx="1729486" cy="494131"/>
            </a:xfrm>
            <a:prstGeom prst="roundRect">
              <a:avLst>
                <a:gd name="adj" fmla="val 11580"/>
              </a:avLst>
            </a:prstGeom>
            <a:solidFill>
              <a:srgbClr val="004182"/>
            </a:solidFill>
            <a:ln>
              <a:noFill/>
            </a:ln>
            <a:effectLst>
              <a:outerShdw blurRad="254000" dist="127000" dir="2700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679246" y="2084082"/>
              <a:ext cx="14605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OPPOSans M" panose="00020600040101010101" pitchFamily="18" charset="-122"/>
                </a:rPr>
                <a:t>机器学习算法</a:t>
              </a: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8131788" y="831559"/>
            <a:ext cx="1729486" cy="494131"/>
            <a:chOff x="7758727" y="3329634"/>
            <a:chExt cx="1729486" cy="494131"/>
          </a:xfrm>
        </p:grpSpPr>
        <p:sp>
          <p:nvSpPr>
            <p:cNvPr id="75" name="矩形: 圆角 74"/>
            <p:cNvSpPr/>
            <p:nvPr/>
          </p:nvSpPr>
          <p:spPr>
            <a:xfrm>
              <a:off x="7758727" y="3329634"/>
              <a:ext cx="1729486" cy="494131"/>
            </a:xfrm>
            <a:prstGeom prst="roundRect">
              <a:avLst>
                <a:gd name="adj" fmla="val 11580"/>
              </a:avLst>
            </a:prstGeom>
            <a:solidFill>
              <a:srgbClr val="004182"/>
            </a:solidFill>
            <a:ln>
              <a:noFill/>
            </a:ln>
            <a:effectLst>
              <a:outerShdw blurRad="165100" dist="127000" dir="2700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400">
                <a:latin typeface="+mj-ea"/>
                <a:ea typeface="+mj-ea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7893347" y="3407739"/>
              <a:ext cx="1460500" cy="3511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OPPOSans M" panose="00020600040101010101" pitchFamily="18" charset="-122"/>
                </a:rPr>
                <a:t>机器学习任务</a:t>
              </a: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3311952" y="1139203"/>
            <a:ext cx="1729486" cy="494131"/>
            <a:chOff x="3250038" y="1203937"/>
            <a:chExt cx="1729486" cy="494131"/>
          </a:xfrm>
        </p:grpSpPr>
        <p:sp>
          <p:nvSpPr>
            <p:cNvPr id="67" name="矩形: 圆角 66"/>
            <p:cNvSpPr/>
            <p:nvPr/>
          </p:nvSpPr>
          <p:spPr>
            <a:xfrm>
              <a:off x="3250038" y="1203937"/>
              <a:ext cx="1729486" cy="494131"/>
            </a:xfrm>
            <a:prstGeom prst="roundRect">
              <a:avLst>
                <a:gd name="adj" fmla="val 11580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139700" dist="139700" dir="2700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3347032" y="1265215"/>
              <a:ext cx="14605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3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OPPOSans M" panose="00020600040101010101" pitchFamily="18" charset="-122"/>
                </a:rPr>
                <a:t>监督学习</a:t>
              </a:r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3312160" y="1950759"/>
            <a:ext cx="1729740" cy="494030"/>
            <a:chOff x="4054583" y="3331718"/>
            <a:chExt cx="1729486" cy="494131"/>
          </a:xfrm>
        </p:grpSpPr>
        <p:sp>
          <p:nvSpPr>
            <p:cNvPr id="69" name="矩形: 圆角 68"/>
            <p:cNvSpPr/>
            <p:nvPr/>
          </p:nvSpPr>
          <p:spPr>
            <a:xfrm>
              <a:off x="4054583" y="3331718"/>
              <a:ext cx="1729486" cy="494131"/>
            </a:xfrm>
            <a:prstGeom prst="roundRect">
              <a:avLst>
                <a:gd name="adj" fmla="val 11580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139700" dist="139700" dir="2700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4189042" y="3415857"/>
              <a:ext cx="1460568" cy="337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3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OPPOSans M" panose="00020600040101010101" pitchFamily="18" charset="-122"/>
                </a:rPr>
                <a:t>无监督学习</a:t>
              </a:r>
            </a:p>
          </p:txBody>
        </p:sp>
      </p:grpSp>
      <p:cxnSp>
        <p:nvCxnSpPr>
          <p:cNvPr id="108" name="直接连接符 107"/>
          <p:cNvCxnSpPr/>
          <p:nvPr/>
        </p:nvCxnSpPr>
        <p:spPr>
          <a:xfrm>
            <a:off x="8968715" y="1389443"/>
            <a:ext cx="1270" cy="356235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8157185" y="1739024"/>
            <a:ext cx="1672590" cy="6350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椭圆 110"/>
          <p:cNvSpPr/>
          <p:nvPr/>
        </p:nvSpPr>
        <p:spPr>
          <a:xfrm>
            <a:off x="8940079" y="1325585"/>
            <a:ext cx="57186" cy="57186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直接连接符 76"/>
          <p:cNvCxnSpPr/>
          <p:nvPr/>
        </p:nvCxnSpPr>
        <p:spPr>
          <a:xfrm>
            <a:off x="2896493" y="1383072"/>
            <a:ext cx="0" cy="1643828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2895430" y="1383093"/>
            <a:ext cx="329186" cy="0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2896065" y="3027135"/>
            <a:ext cx="329186" cy="0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254940" y="1357675"/>
            <a:ext cx="57186" cy="57186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3254940" y="2995367"/>
            <a:ext cx="57186" cy="57186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/>
          <p:cNvCxnSpPr/>
          <p:nvPr/>
        </p:nvCxnSpPr>
        <p:spPr>
          <a:xfrm>
            <a:off x="2469329" y="2201283"/>
            <a:ext cx="426529" cy="0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/>
          <p:cNvSpPr/>
          <p:nvPr/>
        </p:nvSpPr>
        <p:spPr>
          <a:xfrm>
            <a:off x="2393131" y="2175865"/>
            <a:ext cx="57186" cy="57186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6" name="组合 155"/>
          <p:cNvGrpSpPr/>
          <p:nvPr/>
        </p:nvGrpSpPr>
        <p:grpSpPr>
          <a:xfrm>
            <a:off x="3312625" y="2783245"/>
            <a:ext cx="1729486" cy="494131"/>
            <a:chOff x="6636512" y="4105315"/>
            <a:chExt cx="1729486" cy="494131"/>
          </a:xfrm>
        </p:grpSpPr>
        <p:sp>
          <p:nvSpPr>
            <p:cNvPr id="122" name="矩形: 圆角 121"/>
            <p:cNvSpPr/>
            <p:nvPr/>
          </p:nvSpPr>
          <p:spPr>
            <a:xfrm>
              <a:off x="6636512" y="4105315"/>
              <a:ext cx="1729486" cy="494131"/>
            </a:xfrm>
            <a:prstGeom prst="roundRect">
              <a:avLst>
                <a:gd name="adj" fmla="val 11580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139700" dist="139700" dir="2700000" algn="ctr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6770971" y="4183103"/>
              <a:ext cx="146056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3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OPPOSans M" panose="00020600040101010101" pitchFamily="18" charset="-122"/>
                </a:rPr>
                <a:t>半监督学习</a:t>
              </a:r>
            </a:p>
          </p:txBody>
        </p:sp>
      </p:grpSp>
      <p:cxnSp>
        <p:nvCxnSpPr>
          <p:cNvPr id="144" name="直接连接符 143"/>
          <p:cNvCxnSpPr/>
          <p:nvPr/>
        </p:nvCxnSpPr>
        <p:spPr>
          <a:xfrm flipH="1">
            <a:off x="2896073" y="2201608"/>
            <a:ext cx="329186" cy="0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flipH="1">
            <a:off x="3248932" y="2176190"/>
            <a:ext cx="57186" cy="57186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3" name="直接连接符 172"/>
          <p:cNvCxnSpPr/>
          <p:nvPr/>
        </p:nvCxnSpPr>
        <p:spPr>
          <a:xfrm>
            <a:off x="8963754" y="1755209"/>
            <a:ext cx="6350" cy="288925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椭圆 174"/>
          <p:cNvSpPr/>
          <p:nvPr/>
        </p:nvSpPr>
        <p:spPr>
          <a:xfrm flipH="1">
            <a:off x="8135757" y="2061896"/>
            <a:ext cx="57186" cy="57186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68"/>
          <p:cNvSpPr/>
          <p:nvPr/>
        </p:nvSpPr>
        <p:spPr>
          <a:xfrm>
            <a:off x="7811770" y="2118995"/>
            <a:ext cx="705485" cy="494030"/>
          </a:xfrm>
          <a:prstGeom prst="roundRect">
            <a:avLst>
              <a:gd name="adj" fmla="val 11580"/>
            </a:avLst>
          </a:prstGeom>
          <a:noFill/>
          <a:ln>
            <a:solidFill>
              <a:schemeClr val="accent1"/>
            </a:solidFill>
          </a:ln>
          <a:effectLst>
            <a:outerShdw blurRad="139700" dist="139700" dir="2700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804150" y="2201545"/>
            <a:ext cx="71310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M" panose="00020600040101010101" pitchFamily="18" charset="-122"/>
              </a:rPr>
              <a:t>回归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8161114" y="1755209"/>
            <a:ext cx="6350" cy="288925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9829259" y="1755209"/>
            <a:ext cx="6350" cy="288925"/>
          </a:xfrm>
          <a:prstGeom prst="line">
            <a:avLst/>
          </a:prstGeom>
          <a:ln w="12700" cap="rnd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 flipH="1">
            <a:off x="8933952" y="2054276"/>
            <a:ext cx="57186" cy="57186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flipH="1">
            <a:off x="9798187" y="2061896"/>
            <a:ext cx="57186" cy="57186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68"/>
          <p:cNvSpPr/>
          <p:nvPr/>
        </p:nvSpPr>
        <p:spPr>
          <a:xfrm>
            <a:off x="8606155" y="2118995"/>
            <a:ext cx="711835" cy="494030"/>
          </a:xfrm>
          <a:prstGeom prst="roundRect">
            <a:avLst>
              <a:gd name="adj" fmla="val 11580"/>
            </a:avLst>
          </a:prstGeom>
          <a:noFill/>
          <a:ln>
            <a:solidFill>
              <a:schemeClr val="accent1"/>
            </a:solidFill>
          </a:ln>
          <a:effectLst>
            <a:outerShdw blurRad="139700" dist="139700" dir="2700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68"/>
          <p:cNvSpPr/>
          <p:nvPr/>
        </p:nvSpPr>
        <p:spPr>
          <a:xfrm>
            <a:off x="9473565" y="2118995"/>
            <a:ext cx="705485" cy="494030"/>
          </a:xfrm>
          <a:prstGeom prst="roundRect">
            <a:avLst>
              <a:gd name="adj" fmla="val 11580"/>
            </a:avLst>
          </a:prstGeom>
          <a:noFill/>
          <a:ln>
            <a:solidFill>
              <a:schemeClr val="accent1"/>
            </a:solidFill>
          </a:ln>
          <a:effectLst>
            <a:outerShdw blurRad="139700" dist="139700" dir="2700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604885" y="2201545"/>
            <a:ext cx="71310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M" panose="00020600040101010101" pitchFamily="18" charset="-122"/>
              </a:rPr>
              <a:t>分类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465945" y="2201545"/>
            <a:ext cx="713105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 dirty="0">
                <a:solidFill>
                  <a:schemeClr val="accent3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M" panose="00020600040101010101" pitchFamily="18" charset="-122"/>
              </a:rPr>
              <a:t>聚类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41160" y="4176811"/>
            <a:ext cx="4879975" cy="7223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/>
              <a:t>  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由自动分析数据并从数据中获取规律，后续使用这种规律来预测未知数据的方法即为算法。</a:t>
            </a:r>
          </a:p>
          <a:p>
            <a:r>
              <a:rPr lang="en-US" altLang="zh-CN" dirty="0"/>
              <a:t>    </a:t>
            </a:r>
            <a:endParaRPr lang="zh-CN" altLang="en-US" dirty="0"/>
          </a:p>
        </p:txBody>
      </p:sp>
      <p:sp>
        <p:nvSpPr>
          <p:cNvPr id="22" name="五角星 21"/>
          <p:cNvSpPr/>
          <p:nvPr/>
        </p:nvSpPr>
        <p:spPr>
          <a:xfrm>
            <a:off x="5254625" y="1139190"/>
            <a:ext cx="445135" cy="404495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角星 22"/>
          <p:cNvSpPr/>
          <p:nvPr/>
        </p:nvSpPr>
        <p:spPr>
          <a:xfrm>
            <a:off x="5254625" y="1950720"/>
            <a:ext cx="445135" cy="404495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C01B02-1C05-D5EE-98A9-A89FA0EADE80}"/>
              </a:ext>
            </a:extLst>
          </p:cNvPr>
          <p:cNvSpPr txBox="1"/>
          <p:nvPr/>
        </p:nvSpPr>
        <p:spPr>
          <a:xfrm>
            <a:off x="8142084" y="3269497"/>
            <a:ext cx="114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监督学习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9738B7-8F77-5493-8A34-EC39B0403746}"/>
              </a:ext>
            </a:extLst>
          </p:cNvPr>
          <p:cNvSpPr txBox="1"/>
          <p:nvPr/>
        </p:nvSpPr>
        <p:spPr>
          <a:xfrm>
            <a:off x="9317990" y="3765007"/>
            <a:ext cx="141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无监督学习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D1256E9-9E64-2861-9038-3AEDCDD1F247}"/>
              </a:ext>
            </a:extLst>
          </p:cNvPr>
          <p:cNvCxnSpPr>
            <a:cxnSpLocks/>
          </p:cNvCxnSpPr>
          <p:nvPr/>
        </p:nvCxnSpPr>
        <p:spPr>
          <a:xfrm>
            <a:off x="8142084" y="2647013"/>
            <a:ext cx="508000" cy="627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5E1E7F7-2547-C61E-F653-E2F22E4FFF85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8714058" y="2576736"/>
            <a:ext cx="283371" cy="69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00B23AE-0712-44BA-A69D-B99084A02F8A}"/>
              </a:ext>
            </a:extLst>
          </p:cNvPr>
          <p:cNvCxnSpPr>
            <a:cxnSpLocks/>
          </p:cNvCxnSpPr>
          <p:nvPr/>
        </p:nvCxnSpPr>
        <p:spPr>
          <a:xfrm>
            <a:off x="9859693" y="2616457"/>
            <a:ext cx="0" cy="1148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861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36471" y="607001"/>
            <a:ext cx="17427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>
                    <a:lumMod val="75000"/>
                    <a:alpha val="3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阿里巴巴普惠体 H" panose="00020600040101010101" pitchFamily="18" charset="-122"/>
              </a:rPr>
              <a:t>03</a:t>
            </a:r>
            <a:endParaRPr lang="zh-CN" altLang="en-US" sz="13800" dirty="0">
              <a:solidFill>
                <a:schemeClr val="bg1">
                  <a:lumMod val="75000"/>
                  <a:alpha val="30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  <a:cs typeface="阿里巴巴普惠体 H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07500" y="2239962"/>
            <a:ext cx="3456260" cy="480695"/>
          </a:xfrm>
          <a:prstGeom prst="rect">
            <a:avLst/>
          </a:prstGeom>
          <a:noFill/>
          <a:effectLst/>
        </p:spPr>
        <p:txBody>
          <a:bodyPr wrap="square" lIns="236024" tIns="118013" rIns="236024" bIns="118013" rtlCol="0">
            <a:no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SUPERVISED LEARNING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accent3">
                    <a:alpha val="50000"/>
                  </a:schemeClr>
                </a:solidFill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7406" y="1394225"/>
            <a:ext cx="4203700" cy="1235075"/>
          </a:xfrm>
          <a:prstGeom prst="rect">
            <a:avLst/>
          </a:prstGeom>
          <a:noFill/>
          <a:effectLst/>
        </p:spPr>
        <p:txBody>
          <a:bodyPr wrap="square" lIns="236024" tIns="118013" rIns="236024" bIns="118013" rtlCol="0">
            <a:spAutoFit/>
          </a:bodyPr>
          <a:lstStyle/>
          <a:p>
            <a:pPr>
              <a:defRPr/>
            </a:pPr>
            <a:r>
              <a:rPr lang="zh-CN" altLang="en-US" sz="6500" dirty="0">
                <a:gradFill>
                  <a:gsLst>
                    <a:gs pos="0">
                      <a:srgbClr val="00BCF6"/>
                    </a:gs>
                    <a:gs pos="79000">
                      <a:srgbClr val="004182"/>
                    </a:gs>
                  </a:gsLst>
                  <a:lin ang="2700000" scaled="0"/>
                </a:gradFill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监督学习</a:t>
            </a:r>
            <a:endParaRPr lang="zh-CN" altLang="en-US" sz="6500" dirty="0">
              <a:gradFill>
                <a:gsLst>
                  <a:gs pos="0">
                    <a:schemeClr val="accent2"/>
                  </a:gs>
                  <a:gs pos="81000">
                    <a:srgbClr val="004182"/>
                  </a:gs>
                </a:gsLst>
                <a:lin ang="2700000" scaled="0"/>
              </a:gradFill>
              <a:latin typeface="华文隶书" panose="02010800040101010101" pitchFamily="2" charset="-122"/>
              <a:ea typeface="华文隶书" panose="02010800040101010101" pitchFamily="2" charset="-122"/>
              <a:cs typeface="阿里巴巴普惠体 H" panose="00020600040101010101" pitchFamily="18" charset="-122"/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3475924" y="1418693"/>
            <a:ext cx="156398" cy="156398"/>
          </a:xfrm>
          <a:prstGeom prst="donut">
            <a:avLst>
              <a:gd name="adj" fmla="val 26671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pic>
        <p:nvPicPr>
          <p:cNvPr id="3" name="图片 2" descr="文本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13" y="283181"/>
            <a:ext cx="3558964" cy="95486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7013" y="3433579"/>
            <a:ext cx="4203700" cy="1035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定义：监督学习是一种有标签的学习方法，其目标是让模型学会从输入数据映射到相应的输出标签。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480" y="1511300"/>
            <a:ext cx="6334125" cy="14573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38B97C-E4FC-74FD-DAB7-B33540EFE1A2}"/>
              </a:ext>
            </a:extLst>
          </p:cNvPr>
          <p:cNvSpPr txBox="1"/>
          <p:nvPr/>
        </p:nvSpPr>
        <p:spPr>
          <a:xfrm>
            <a:off x="5888736" y="3429000"/>
            <a:ext cx="4636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extLst>
                <a:ext uri="{35155182-B16C-46BC-9424-99874614C6A1}">
                  <wpsdc:indentchars xmlns:lc="http://schemas.openxmlformats.org/drawingml/2006/lockedCanvas" xmlns="" xmlns:wpsdc="http://www.wps.cn/officeDocument/2017/drawingmlCustomData" val="200" checksum="59296752"/>
                </a:ext>
              </a:extLs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在监督学习中，对于一个有标签的训练数据，学习一个从输入变量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X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到输出变量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Y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的函数映射，即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＝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  <a:p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862FBD7-CBD7-0747-0AC5-F3CEB261114E}"/>
              </a:ext>
            </a:extLst>
          </p:cNvPr>
          <p:cNvCxnSpPr/>
          <p:nvPr/>
        </p:nvCxnSpPr>
        <p:spPr>
          <a:xfrm>
            <a:off x="4180840" y="5485351"/>
            <a:ext cx="21132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CF795F4-7C64-AFF6-4AEF-1FFE1A423789}"/>
              </a:ext>
            </a:extLst>
          </p:cNvPr>
          <p:cNvSpPr txBox="1"/>
          <p:nvPr/>
        </p:nvSpPr>
        <p:spPr>
          <a:xfrm>
            <a:off x="3406705" y="4977519"/>
            <a:ext cx="77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7030A0"/>
                </a:solidFill>
              </a:rPr>
              <a:t>X</a:t>
            </a:r>
            <a:endParaRPr lang="zh-CN" altLang="en-US" sz="6000" dirty="0">
              <a:solidFill>
                <a:srgbClr val="7030A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51BE80F-CAED-B3EB-A5E3-6F76C895F83A}"/>
              </a:ext>
            </a:extLst>
          </p:cNvPr>
          <p:cNvSpPr txBox="1"/>
          <p:nvPr/>
        </p:nvSpPr>
        <p:spPr>
          <a:xfrm>
            <a:off x="6393745" y="4977519"/>
            <a:ext cx="967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7030A0"/>
                </a:solidFill>
              </a:rPr>
              <a:t>Y</a:t>
            </a:r>
            <a:endParaRPr lang="zh-CN" altLang="en-US" sz="6000" dirty="0">
              <a:solidFill>
                <a:srgbClr val="7030A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1C9A29A-D9B5-A23D-3100-23752972A15B}"/>
              </a:ext>
            </a:extLst>
          </p:cNvPr>
          <p:cNvSpPr txBox="1"/>
          <p:nvPr/>
        </p:nvSpPr>
        <p:spPr>
          <a:xfrm>
            <a:off x="5066600" y="4777464"/>
            <a:ext cx="341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f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0" y="6793435"/>
            <a:ext cx="12192000" cy="6456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>
            <a:outerShdw blurRad="127000" dist="63500" dir="16200000" rotWithShape="0">
              <a:schemeClr val="accent1">
                <a:lumMod val="50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3" name="组合 182"/>
          <p:cNvGrpSpPr/>
          <p:nvPr/>
        </p:nvGrpSpPr>
        <p:grpSpPr>
          <a:xfrm>
            <a:off x="-135834" y="-671766"/>
            <a:ext cx="3441065" cy="3154710"/>
            <a:chOff x="-135834" y="-671766"/>
            <a:chExt cx="3441065" cy="3154710"/>
          </a:xfrm>
        </p:grpSpPr>
        <p:sp>
          <p:nvSpPr>
            <p:cNvPr id="103" name="文本框 102"/>
            <p:cNvSpPr txBox="1"/>
            <p:nvPr/>
          </p:nvSpPr>
          <p:spPr>
            <a:xfrm>
              <a:off x="-135834" y="-671766"/>
              <a:ext cx="242887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9900" dirty="0">
                  <a:ln>
                    <a:gradFill>
                      <a:gsLst>
                        <a:gs pos="0">
                          <a:schemeClr val="accent2">
                            <a:alpha val="50000"/>
                          </a:schemeClr>
                        </a:gs>
                        <a:gs pos="73000">
                          <a:schemeClr val="accent1">
                            <a:alpha val="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华文隶书" panose="02010800040101010101" pitchFamily="2" charset="-122"/>
                  <a:ea typeface="华文隶书" panose="02010800040101010101" pitchFamily="2" charset="-122"/>
                </a:rPr>
                <a:t>03</a:t>
              </a:r>
              <a:endParaRPr lang="zh-CN" altLang="en-US" sz="19900" dirty="0">
                <a:ln>
                  <a:gradFill>
                    <a:gsLst>
                      <a:gs pos="0">
                        <a:schemeClr val="accent2">
                          <a:alpha val="50000"/>
                        </a:schemeClr>
                      </a:gs>
                      <a:gs pos="73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 flipH="1">
              <a:off x="298506" y="469964"/>
              <a:ext cx="3006725" cy="567055"/>
            </a:xfrm>
            <a:prstGeom prst="rect">
              <a:avLst/>
            </a:prstGeom>
            <a:noFill/>
            <a:effectLst/>
          </p:spPr>
          <p:txBody>
            <a:bodyPr wrap="square" lIns="106211" tIns="53106" rIns="106211" bIns="53106" rtlCol="0">
              <a:spAutoFit/>
            </a:bodyPr>
            <a:lstStyle/>
            <a:p>
              <a:pPr>
                <a:defRPr/>
              </a:pPr>
              <a:r>
                <a:rPr lang="zh-CN" altLang="en-US" sz="3000" dirty="0">
                  <a:gradFill>
                    <a:gsLst>
                      <a:gs pos="0">
                        <a:schemeClr val="accent2"/>
                      </a:gs>
                      <a:gs pos="48000">
                        <a:srgbClr val="004182"/>
                      </a:gs>
                    </a:gsLst>
                    <a:lin ang="2700000" scaled="0"/>
                  </a:gradFill>
                  <a:latin typeface="华文隶书" panose="02010800040101010101" pitchFamily="2" charset="-122"/>
                  <a:ea typeface="华文隶书" panose="02010800040101010101" pitchFamily="2" charset="-122"/>
                  <a:cs typeface="阿里巴巴普惠体 H" panose="00020600040101010101" pitchFamily="18" charset="-122"/>
                </a:rPr>
                <a:t>监督学习</a:t>
              </a:r>
            </a:p>
          </p:txBody>
        </p:sp>
        <p:sp>
          <p:nvSpPr>
            <p:cNvPr id="106" name="圆: 空心 105"/>
            <p:cNvSpPr/>
            <p:nvPr/>
          </p:nvSpPr>
          <p:spPr>
            <a:xfrm>
              <a:off x="2615670" y="496093"/>
              <a:ext cx="106363" cy="106363"/>
            </a:xfrm>
            <a:prstGeom prst="donut">
              <a:avLst>
                <a:gd name="adj" fmla="val 20858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1148" tIns="20574" rIns="41148" bIns="20574" rtlCol="0" anchor="ctr"/>
            <a:lstStyle/>
            <a:p>
              <a:pPr algn="ctr"/>
              <a:endParaRPr lang="zh-CN" altLang="en-US" sz="810">
                <a:solidFill>
                  <a:schemeClr val="bg1"/>
                </a:solidFill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E973717-F45E-94A2-6ACF-62CF71580091}"/>
              </a:ext>
            </a:extLst>
          </p:cNvPr>
          <p:cNvSpPr txBox="1"/>
          <p:nvPr/>
        </p:nvSpPr>
        <p:spPr>
          <a:xfrm>
            <a:off x="4166724" y="73505"/>
            <a:ext cx="1219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FFC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endParaRPr lang="zh-CN" altLang="en-US" sz="6000" dirty="0">
              <a:solidFill>
                <a:srgbClr val="FFC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02B1C1-74E2-6003-A450-AAE522ADAA2C}"/>
              </a:ext>
            </a:extLst>
          </p:cNvPr>
          <p:cNvSpPr txBox="1"/>
          <p:nvPr/>
        </p:nvSpPr>
        <p:spPr>
          <a:xfrm>
            <a:off x="7467272" y="94624"/>
            <a:ext cx="1219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sz="6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8A47FA-5E6C-0EFB-3E37-3BD1D7595454}"/>
              </a:ext>
            </a:extLst>
          </p:cNvPr>
          <p:cNvSpPr txBox="1"/>
          <p:nvPr/>
        </p:nvSpPr>
        <p:spPr>
          <a:xfrm>
            <a:off x="4006415" y="905589"/>
            <a:ext cx="1259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C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Input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8DFE91-8530-2343-AC7C-F1370A310718}"/>
              </a:ext>
            </a:extLst>
          </p:cNvPr>
          <p:cNvSpPr txBox="1"/>
          <p:nvPr/>
        </p:nvSpPr>
        <p:spPr>
          <a:xfrm>
            <a:off x="7066361" y="905589"/>
            <a:ext cx="2041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Output label</a:t>
            </a:r>
            <a:endParaRPr lang="zh-CN" altLang="en-US" sz="2800" dirty="0">
              <a:solidFill>
                <a:srgbClr val="0070C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9AD8F0B-2E3C-4D46-D08E-04E6F519BD21}"/>
              </a:ext>
            </a:extLst>
          </p:cNvPr>
          <p:cNvCxnSpPr/>
          <p:nvPr/>
        </p:nvCxnSpPr>
        <p:spPr>
          <a:xfrm>
            <a:off x="5242560" y="602455"/>
            <a:ext cx="21132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34A5CB0-8FD5-F0BB-2A09-9177FD224CD4}"/>
              </a:ext>
            </a:extLst>
          </p:cNvPr>
          <p:cNvCxnSpPr>
            <a:cxnSpLocks/>
          </p:cNvCxnSpPr>
          <p:nvPr/>
        </p:nvCxnSpPr>
        <p:spPr>
          <a:xfrm>
            <a:off x="5150792" y="1176158"/>
            <a:ext cx="18186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D2C6C4CA-C19C-D16F-701B-9FAFD5C5D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550213"/>
              </p:ext>
            </p:extLst>
          </p:nvPr>
        </p:nvGraphicFramePr>
        <p:xfrm>
          <a:off x="2336800" y="1731942"/>
          <a:ext cx="8127999" cy="4049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405622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3569093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82539965"/>
                    </a:ext>
                  </a:extLst>
                </a:gridCol>
              </a:tblGrid>
              <a:tr h="8099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输入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输出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功能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513650"/>
                  </a:ext>
                </a:extLst>
              </a:tr>
              <a:tr h="8099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邮件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有</a:t>
                      </a: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无用邮件？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无用邮件过滤器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1051048"/>
                  </a:ext>
                </a:extLst>
              </a:tr>
              <a:tr h="8099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广告、用户信息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是否点击？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在线广告推送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59424"/>
                  </a:ext>
                </a:extLst>
              </a:tr>
              <a:tr h="8099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英文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中文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机器翻译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8430238"/>
                  </a:ext>
                </a:extLst>
              </a:tr>
              <a:tr h="80996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3409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54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Y4ZDQyZGQ4NmU4YjhiNDAwZWEwM2UxMjIxYmFlZ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232"/>
  <p:tag name="SHADOWSIZE" val="100"/>
  <p:tag name="KSO_WM_DIAGRAM_VIRTUALLY_FRAME" val="{&quot;height&quot;:317.50543307086616,&quot;left&quot;:167.42503937007874,&quot;top&quot;:179.9403149606299,&quot;width&quot;:737.8249606299212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  <p:tag name="KSO_WM_DIAGRAM_VIRTUALLY_FRAME" val="{&quot;height&quot;:317.50543307086616,&quot;left&quot;:167.42503937007874,&quot;top&quot;:179.9403149606299,&quot;width&quot;:737.8249606299212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232"/>
  <p:tag name="SHADOWSIZE" val="100"/>
  <p:tag name="KSO_WM_DIAGRAM_VIRTUALLY_FRAME" val="{&quot;height&quot;:317.50543307086616,&quot;left&quot;:167.42503937007874,&quot;top&quot;:179.9403149606299,&quot;width&quot;:737.8249606299212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232"/>
  <p:tag name="SHADOWSIZE" val="100"/>
  <p:tag name="KSO_WM_DIAGRAM_VIRTUALLY_FRAME" val="{&quot;height&quot;:317.50543307086616,&quot;left&quot;:167.42503937007874,&quot;top&quot;:179.9403149606299,&quot;width&quot;:737.8249606299212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  <p:tag name="KSO_WM_DIAGRAM_VIRTUALLY_FRAME" val="{&quot;height&quot;:317.50543307086616,&quot;left&quot;:167.42503937007874,&quot;top&quot;:179.9403149606299,&quot;width&quot;:737.8249606299212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10.232"/>
  <p:tag name="SHADOWSIZE" val="100"/>
  <p:tag name="KSO_WM_DIAGRAM_VIRTUALLY_FRAME" val="{&quot;height&quot;:317.50543307086616,&quot;left&quot;:167.42503937007874,&quot;top&quot;:179.9403149606299,&quot;width&quot;:737.824960629921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  <p:tag name="KSO_WM_DIAGRAM_VIRTUALLY_FRAME" val="{&quot;height&quot;:317.50543307086616,&quot;left&quot;:167.42503937007874,&quot;top&quot;:179.9403149606299,&quot;width&quot;:737.8249606299212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SHADOWSIZE" val="100"/>
  <p:tag name="KSO_WM_DIAGRAM_VIRTUALLY_FRAME" val="{&quot;height&quot;:317.50543307086616,&quot;left&quot;:167.42503937007874,&quot;top&quot;:179.9403149606299,&quot;width&quot;:737.8249606299212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.50543307086616,&quot;left&quot;:167.42503937007874,&quot;top&quot;:179.9403149606299,&quot;width&quot;:737.8249606299212}"/>
</p:tagLst>
</file>

<file path=ppt/theme/theme1.xml><?xml version="1.0" encoding="utf-8"?>
<a:theme xmlns:a="http://schemas.openxmlformats.org/drawingml/2006/main" name="Office 主题​​">
  <a:themeElements>
    <a:clrScheme name="学术配色蓝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92E9"/>
      </a:accent1>
      <a:accent2>
        <a:srgbClr val="00BCF6"/>
      </a:accent2>
      <a:accent3>
        <a:srgbClr val="002544"/>
      </a:accent3>
      <a:accent4>
        <a:srgbClr val="29CCDC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OPPOSans B"/>
        <a:ea typeface="OPPOSans H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学术配色蓝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92E9"/>
      </a:accent1>
      <a:accent2>
        <a:srgbClr val="00BCF6"/>
      </a:accent2>
      <a:accent3>
        <a:srgbClr val="002544"/>
      </a:accent3>
      <a:accent4>
        <a:srgbClr val="29CCDC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OPPOSans B"/>
        <a:ea typeface="OPPOSans H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547</Words>
  <Application>Microsoft Office PowerPoint</Application>
  <PresentationFormat>宽屏</PresentationFormat>
  <Paragraphs>143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华文隶书</vt:lpstr>
      <vt:lpstr>Times New Roman</vt:lpstr>
      <vt:lpstr>宋体</vt:lpstr>
      <vt:lpstr>OPPOSans R</vt:lpstr>
      <vt:lpstr>Arial</vt:lpstr>
      <vt:lpstr>Office 主题​​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Mechrev</dc:creator>
  <cp:lastModifiedBy>天宇 王</cp:lastModifiedBy>
  <cp:revision>25</cp:revision>
  <dcterms:created xsi:type="dcterms:W3CDTF">2022-01-06T05:12:00Z</dcterms:created>
  <dcterms:modified xsi:type="dcterms:W3CDTF">2024-07-08T13:26:40Z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8E6DD95FEBF24695A40E337AFABE3D98_13</vt:lpwstr>
  </property>
  <property fmtid="{D5CDD505-2E9C-101B-9397-08002B2CF9AE}" pid="3" name="KSOProductBuildVer">
    <vt:lpwstr>2052-12.1.0.17145</vt:lpwstr>
  </property>
</Properties>
</file>